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Lato Bold" panose="020B0604020202020204" charset="0"/>
      <p:regular r:id="rId11"/>
    </p:embeddedFont>
    <p:embeddedFont>
      <p:font typeface="Niveau Grotesk" panose="020B0604020202020204" charset="0"/>
      <p:regular r:id="rId12"/>
    </p:embeddedFont>
    <p:embeddedFont>
      <p:font typeface="Niveau Grotesk Bold" panose="020B0604020202020204" charset="0"/>
      <p:regular r:id="rId13"/>
    </p:embeddedFont>
    <p:embeddedFont>
      <p:font typeface="Open Sans Bold" panose="020B0604020202020204" charset="0"/>
      <p:regular r:id="rId14"/>
    </p:embeddedFont>
    <p:embeddedFont>
      <p:font typeface="Open Sans Ultra-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4296"/>
        </a:solidFill>
        <a:effectLst/>
      </p:bgPr>
    </p:bg>
    <p:spTree>
      <p:nvGrpSpPr>
        <p:cNvPr id="1" name=""/>
        <p:cNvGrpSpPr/>
        <p:nvPr/>
      </p:nvGrpSpPr>
      <p:grpSpPr>
        <a:xfrm>
          <a:off x="0" y="0"/>
          <a:ext cx="0" cy="0"/>
          <a:chOff x="0" y="0"/>
          <a:chExt cx="0" cy="0"/>
        </a:xfrm>
      </p:grpSpPr>
      <p:sp>
        <p:nvSpPr>
          <p:cNvPr id="2" name="Freeform 2"/>
          <p:cNvSpPr/>
          <p:nvPr/>
        </p:nvSpPr>
        <p:spPr>
          <a:xfrm>
            <a:off x="8771997" y="0"/>
            <a:ext cx="9516003" cy="10287000"/>
          </a:xfrm>
          <a:custGeom>
            <a:avLst/>
            <a:gdLst/>
            <a:ahLst/>
            <a:cxnLst/>
            <a:rect l="l" t="t" r="r" b="b"/>
            <a:pathLst>
              <a:path w="9516003" h="10287000">
                <a:moveTo>
                  <a:pt x="0" y="0"/>
                </a:moveTo>
                <a:lnTo>
                  <a:pt x="9516003" y="0"/>
                </a:lnTo>
                <a:lnTo>
                  <a:pt x="9516003" y="10287000"/>
                </a:lnTo>
                <a:lnTo>
                  <a:pt x="0" y="10287000"/>
                </a:lnTo>
                <a:lnTo>
                  <a:pt x="0" y="0"/>
                </a:lnTo>
                <a:close/>
              </a:path>
            </a:pathLst>
          </a:custGeom>
          <a:blipFill>
            <a:blip r:embed="rId2"/>
            <a:stretch>
              <a:fillRect l="-22684" r="-22684"/>
            </a:stretch>
          </a:blipFill>
        </p:spPr>
        <p:txBody>
          <a:bodyPr/>
          <a:lstStyle/>
          <a:p>
            <a:endParaRPr lang="en-US"/>
          </a:p>
        </p:txBody>
      </p:sp>
      <p:sp>
        <p:nvSpPr>
          <p:cNvPr id="3" name="AutoShape 3"/>
          <p:cNvSpPr/>
          <p:nvPr/>
        </p:nvSpPr>
        <p:spPr>
          <a:xfrm rot="5400000">
            <a:off x="-2283498" y="7955877"/>
            <a:ext cx="4614620" cy="0"/>
          </a:xfrm>
          <a:prstGeom prst="line">
            <a:avLst/>
          </a:prstGeom>
          <a:ln w="47625" cap="flat">
            <a:solidFill>
              <a:srgbClr val="F98A1E"/>
            </a:solidFill>
            <a:prstDash val="solid"/>
            <a:headEnd type="none" w="sm" len="sm"/>
            <a:tailEnd type="none" w="sm" len="sm"/>
          </a:ln>
        </p:spPr>
        <p:txBody>
          <a:bodyPr/>
          <a:lstStyle/>
          <a:p>
            <a:endParaRPr lang="en-US"/>
          </a:p>
        </p:txBody>
      </p:sp>
      <p:grpSp>
        <p:nvGrpSpPr>
          <p:cNvPr id="4" name="Group 4"/>
          <p:cNvGrpSpPr/>
          <p:nvPr/>
        </p:nvGrpSpPr>
        <p:grpSpPr>
          <a:xfrm>
            <a:off x="-213102" y="5007890"/>
            <a:ext cx="4289303" cy="664490"/>
            <a:chOff x="0" y="0"/>
            <a:chExt cx="1129693" cy="175010"/>
          </a:xfrm>
        </p:grpSpPr>
        <p:sp>
          <p:nvSpPr>
            <p:cNvPr id="5" name="Freeform 5"/>
            <p:cNvSpPr/>
            <p:nvPr/>
          </p:nvSpPr>
          <p:spPr>
            <a:xfrm>
              <a:off x="0" y="0"/>
              <a:ext cx="1129693" cy="175010"/>
            </a:xfrm>
            <a:custGeom>
              <a:avLst/>
              <a:gdLst/>
              <a:ahLst/>
              <a:cxnLst/>
              <a:rect l="l" t="t" r="r" b="b"/>
              <a:pathLst>
                <a:path w="1129693" h="175010">
                  <a:moveTo>
                    <a:pt x="0" y="0"/>
                  </a:moveTo>
                  <a:lnTo>
                    <a:pt x="1129693" y="0"/>
                  </a:lnTo>
                  <a:lnTo>
                    <a:pt x="1129693" y="175010"/>
                  </a:lnTo>
                  <a:lnTo>
                    <a:pt x="0" y="175010"/>
                  </a:lnTo>
                  <a:close/>
                </a:path>
              </a:pathLst>
            </a:custGeom>
            <a:solidFill>
              <a:srgbClr val="FD9D47"/>
            </a:solidFill>
          </p:spPr>
          <p:txBody>
            <a:bodyPr/>
            <a:lstStyle/>
            <a:p>
              <a:endParaRPr lang="en-US"/>
            </a:p>
          </p:txBody>
        </p:sp>
        <p:sp>
          <p:nvSpPr>
            <p:cNvPr id="6" name="TextBox 6"/>
            <p:cNvSpPr txBox="1"/>
            <p:nvPr/>
          </p:nvSpPr>
          <p:spPr>
            <a:xfrm>
              <a:off x="0" y="-38100"/>
              <a:ext cx="1129693" cy="21311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201142" y="0"/>
            <a:ext cx="5141710" cy="1300116"/>
            <a:chOff x="0" y="0"/>
            <a:chExt cx="1354195" cy="342417"/>
          </a:xfrm>
        </p:grpSpPr>
        <p:sp>
          <p:nvSpPr>
            <p:cNvPr id="8" name="Freeform 8"/>
            <p:cNvSpPr/>
            <p:nvPr/>
          </p:nvSpPr>
          <p:spPr>
            <a:xfrm>
              <a:off x="0" y="0"/>
              <a:ext cx="1354195" cy="342417"/>
            </a:xfrm>
            <a:custGeom>
              <a:avLst/>
              <a:gdLst/>
              <a:ahLst/>
              <a:cxnLst/>
              <a:rect l="l" t="t" r="r" b="b"/>
              <a:pathLst>
                <a:path w="1354195" h="342417">
                  <a:moveTo>
                    <a:pt x="0" y="0"/>
                  </a:moveTo>
                  <a:lnTo>
                    <a:pt x="1354195" y="0"/>
                  </a:lnTo>
                  <a:lnTo>
                    <a:pt x="1354195" y="342417"/>
                  </a:lnTo>
                  <a:lnTo>
                    <a:pt x="0" y="342417"/>
                  </a:lnTo>
                  <a:close/>
                </a:path>
              </a:pathLst>
            </a:custGeom>
            <a:solidFill>
              <a:srgbClr val="FD9D47"/>
            </a:solidFill>
          </p:spPr>
          <p:txBody>
            <a:bodyPr/>
            <a:lstStyle/>
            <a:p>
              <a:endParaRPr lang="en-US"/>
            </a:p>
          </p:txBody>
        </p:sp>
        <p:sp>
          <p:nvSpPr>
            <p:cNvPr id="9" name="TextBox 9"/>
            <p:cNvSpPr txBox="1"/>
            <p:nvPr/>
          </p:nvSpPr>
          <p:spPr>
            <a:xfrm>
              <a:off x="0" y="-38100"/>
              <a:ext cx="1354195" cy="380517"/>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255502" y="61208"/>
            <a:ext cx="3032989" cy="1177699"/>
          </a:xfrm>
          <a:custGeom>
            <a:avLst/>
            <a:gdLst/>
            <a:ahLst/>
            <a:cxnLst/>
            <a:rect l="l" t="t" r="r" b="b"/>
            <a:pathLst>
              <a:path w="3032989" h="1177699">
                <a:moveTo>
                  <a:pt x="0" y="0"/>
                </a:moveTo>
                <a:lnTo>
                  <a:pt x="3032990" y="0"/>
                </a:lnTo>
                <a:lnTo>
                  <a:pt x="3032990" y="1177700"/>
                </a:lnTo>
                <a:lnTo>
                  <a:pt x="0" y="1177700"/>
                </a:lnTo>
                <a:lnTo>
                  <a:pt x="0" y="0"/>
                </a:lnTo>
                <a:close/>
              </a:path>
            </a:pathLst>
          </a:custGeom>
          <a:blipFill>
            <a:blip r:embed="rId3"/>
            <a:stretch>
              <a:fillRect b="-13097"/>
            </a:stretch>
          </a:blipFill>
        </p:spPr>
        <p:txBody>
          <a:bodyPr/>
          <a:lstStyle/>
          <a:p>
            <a:endParaRPr lang="en-US"/>
          </a:p>
        </p:txBody>
      </p:sp>
      <p:sp>
        <p:nvSpPr>
          <p:cNvPr id="11" name="Freeform 11"/>
          <p:cNvSpPr/>
          <p:nvPr/>
        </p:nvSpPr>
        <p:spPr>
          <a:xfrm>
            <a:off x="13556691" y="3188694"/>
            <a:ext cx="160136" cy="80068"/>
          </a:xfrm>
          <a:custGeom>
            <a:avLst/>
            <a:gdLst/>
            <a:ahLst/>
            <a:cxnLst/>
            <a:rect l="l" t="t" r="r" b="b"/>
            <a:pathLst>
              <a:path w="160136" h="80068">
                <a:moveTo>
                  <a:pt x="0" y="0"/>
                </a:moveTo>
                <a:lnTo>
                  <a:pt x="160136" y="0"/>
                </a:lnTo>
                <a:lnTo>
                  <a:pt x="160136" y="80068"/>
                </a:lnTo>
                <a:lnTo>
                  <a:pt x="0" y="80068"/>
                </a:lnTo>
                <a:lnTo>
                  <a:pt x="0" y="0"/>
                </a:lnTo>
                <a:close/>
              </a:path>
            </a:pathLst>
          </a:custGeom>
          <a:blipFill>
            <a:blip>
              <a:alphaModFix amt="77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5717329" y="8620101"/>
            <a:ext cx="205320" cy="231346"/>
          </a:xfrm>
          <a:custGeom>
            <a:avLst/>
            <a:gdLst/>
            <a:ahLst/>
            <a:cxnLst/>
            <a:rect l="l" t="t" r="r" b="b"/>
            <a:pathLst>
              <a:path w="205320" h="231346">
                <a:moveTo>
                  <a:pt x="0" y="0"/>
                </a:moveTo>
                <a:lnTo>
                  <a:pt x="205320" y="0"/>
                </a:lnTo>
                <a:lnTo>
                  <a:pt x="205320" y="231347"/>
                </a:lnTo>
                <a:lnTo>
                  <a:pt x="0" y="231347"/>
                </a:lnTo>
                <a:lnTo>
                  <a:pt x="0" y="0"/>
                </a:lnTo>
                <a:close/>
              </a:path>
            </a:pathLst>
          </a:custGeom>
          <a:blipFill>
            <a:blip>
              <a:alphaModFix amt="91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1221899" y="3864263"/>
            <a:ext cx="120953" cy="85121"/>
          </a:xfrm>
          <a:custGeom>
            <a:avLst/>
            <a:gdLst/>
            <a:ahLst/>
            <a:cxnLst/>
            <a:rect l="l" t="t" r="r" b="b"/>
            <a:pathLst>
              <a:path w="120953" h="85121">
                <a:moveTo>
                  <a:pt x="0" y="0"/>
                </a:moveTo>
                <a:lnTo>
                  <a:pt x="120953" y="0"/>
                </a:lnTo>
                <a:lnTo>
                  <a:pt x="120953" y="85121"/>
                </a:lnTo>
                <a:lnTo>
                  <a:pt x="0" y="85121"/>
                </a:lnTo>
                <a:lnTo>
                  <a:pt x="0" y="0"/>
                </a:lnTo>
                <a:close/>
              </a:path>
            </a:pathLst>
          </a:custGeom>
          <a:blipFill>
            <a:blip>
              <a:alphaModFix amt="78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1590514" y="4416719"/>
            <a:ext cx="5286207" cy="1056006"/>
          </a:xfrm>
          <a:prstGeom prst="rect">
            <a:avLst/>
          </a:prstGeom>
        </p:spPr>
        <p:txBody>
          <a:bodyPr lIns="0" tIns="0" rIns="0" bIns="0" rtlCol="0" anchor="t">
            <a:spAutoFit/>
          </a:bodyPr>
          <a:lstStyle/>
          <a:p>
            <a:pPr algn="l">
              <a:lnSpc>
                <a:spcPts val="8260"/>
              </a:lnSpc>
            </a:pPr>
            <a:r>
              <a:rPr lang="en-US" sz="7000" b="1">
                <a:solidFill>
                  <a:srgbClr val="FFFFFF"/>
                </a:solidFill>
                <a:latin typeface="Open Sans Ultra-Bold"/>
                <a:ea typeface="Open Sans Ultra-Bold"/>
                <a:cs typeface="Open Sans Ultra-Bold"/>
                <a:sym typeface="Open Sans Ultra-Bold"/>
              </a:rPr>
              <a:t>PROGRAMS</a:t>
            </a:r>
          </a:p>
        </p:txBody>
      </p:sp>
      <p:sp>
        <p:nvSpPr>
          <p:cNvPr id="15" name="TextBox 15"/>
          <p:cNvSpPr txBox="1"/>
          <p:nvPr/>
        </p:nvSpPr>
        <p:spPr>
          <a:xfrm>
            <a:off x="1590514" y="2303438"/>
            <a:ext cx="4971376" cy="2103756"/>
          </a:xfrm>
          <a:prstGeom prst="rect">
            <a:avLst/>
          </a:prstGeom>
        </p:spPr>
        <p:txBody>
          <a:bodyPr lIns="0" tIns="0" rIns="0" bIns="0" rtlCol="0" anchor="t">
            <a:spAutoFit/>
          </a:bodyPr>
          <a:lstStyle/>
          <a:p>
            <a:pPr algn="l">
              <a:lnSpc>
                <a:spcPts val="8260"/>
              </a:lnSpc>
            </a:pPr>
            <a:r>
              <a:rPr lang="en-US" sz="7000" b="1">
                <a:solidFill>
                  <a:srgbClr val="FFFFFF"/>
                </a:solidFill>
                <a:latin typeface="Open Sans Ultra-Bold"/>
                <a:ea typeface="Open Sans Ultra-Bold"/>
                <a:cs typeface="Open Sans Ultra-Bold"/>
                <a:sym typeface="Open Sans Ultra-Bold"/>
              </a:rPr>
              <a:t>MANAGED</a:t>
            </a:r>
          </a:p>
          <a:p>
            <a:pPr algn="l">
              <a:lnSpc>
                <a:spcPts val="8260"/>
              </a:lnSpc>
            </a:pPr>
            <a:r>
              <a:rPr lang="en-US" sz="7000" b="1">
                <a:solidFill>
                  <a:srgbClr val="F98A1E"/>
                </a:solidFill>
                <a:latin typeface="Open Sans Ultra-Bold"/>
                <a:ea typeface="Open Sans Ultra-Bold"/>
                <a:cs typeface="Open Sans Ultra-Bold"/>
                <a:sym typeface="Open Sans Ultra-Bold"/>
              </a:rPr>
              <a:t>UNIFORM</a:t>
            </a:r>
          </a:p>
        </p:txBody>
      </p:sp>
      <p:sp>
        <p:nvSpPr>
          <p:cNvPr id="16" name="TextBox 16"/>
          <p:cNvSpPr txBox="1"/>
          <p:nvPr/>
        </p:nvSpPr>
        <p:spPr>
          <a:xfrm>
            <a:off x="1590514" y="5954737"/>
            <a:ext cx="5531327" cy="973835"/>
          </a:xfrm>
          <a:prstGeom prst="rect">
            <a:avLst/>
          </a:prstGeom>
        </p:spPr>
        <p:txBody>
          <a:bodyPr lIns="0" tIns="0" rIns="0" bIns="0" rtlCol="0" anchor="t">
            <a:spAutoFit/>
          </a:bodyPr>
          <a:lstStyle/>
          <a:p>
            <a:pPr algn="l">
              <a:lnSpc>
                <a:spcPts val="3912"/>
              </a:lnSpc>
            </a:pPr>
            <a:r>
              <a:rPr lang="en-US" sz="2400">
                <a:solidFill>
                  <a:srgbClr val="FFFFFF"/>
                </a:solidFill>
                <a:latin typeface="Niveau Grotesk"/>
                <a:ea typeface="Niveau Grotesk"/>
                <a:cs typeface="Niveau Grotesk"/>
                <a:sym typeface="Niveau Grotesk"/>
              </a:rPr>
              <a:t>A smarter way to handle company uniforms - from sourcing to service.</a:t>
            </a:r>
          </a:p>
        </p:txBody>
      </p:sp>
      <p:sp>
        <p:nvSpPr>
          <p:cNvPr id="17" name="TextBox 17"/>
          <p:cNvSpPr txBox="1"/>
          <p:nvPr/>
        </p:nvSpPr>
        <p:spPr>
          <a:xfrm>
            <a:off x="1028700" y="8942070"/>
            <a:ext cx="4523018" cy="349250"/>
          </a:xfrm>
          <a:prstGeom prst="rect">
            <a:avLst/>
          </a:prstGeom>
        </p:spPr>
        <p:txBody>
          <a:bodyPr lIns="0" tIns="0" rIns="0" bIns="0" rtlCol="0" anchor="t">
            <a:spAutoFit/>
          </a:bodyPr>
          <a:lstStyle/>
          <a:p>
            <a:pPr algn="l">
              <a:lnSpc>
                <a:spcPts val="2799"/>
              </a:lnSpc>
            </a:pPr>
            <a:r>
              <a:rPr lang="en-US" sz="1999">
                <a:solidFill>
                  <a:srgbClr val="F9F9F9"/>
                </a:solidFill>
                <a:latin typeface="Niveau Grotesk"/>
                <a:ea typeface="Niveau Grotesk"/>
                <a:cs typeface="Niveau Grotesk"/>
                <a:sym typeface="Niveau Grotesk"/>
              </a:rPr>
              <a:t>www.KevinsWW.com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30095" y="0"/>
            <a:ext cx="6157905" cy="10287000"/>
            <a:chOff x="0" y="0"/>
            <a:chExt cx="1621835" cy="2709333"/>
          </a:xfrm>
        </p:grpSpPr>
        <p:sp>
          <p:nvSpPr>
            <p:cNvPr id="3" name="Freeform 3"/>
            <p:cNvSpPr/>
            <p:nvPr/>
          </p:nvSpPr>
          <p:spPr>
            <a:xfrm>
              <a:off x="0" y="0"/>
              <a:ext cx="1621835" cy="2709333"/>
            </a:xfrm>
            <a:custGeom>
              <a:avLst/>
              <a:gdLst/>
              <a:ahLst/>
              <a:cxnLst/>
              <a:rect l="l" t="t" r="r" b="b"/>
              <a:pathLst>
                <a:path w="1621835" h="2709333">
                  <a:moveTo>
                    <a:pt x="0" y="0"/>
                  </a:moveTo>
                  <a:lnTo>
                    <a:pt x="1621835" y="0"/>
                  </a:lnTo>
                  <a:lnTo>
                    <a:pt x="1621835" y="2709333"/>
                  </a:lnTo>
                  <a:lnTo>
                    <a:pt x="0" y="2709333"/>
                  </a:lnTo>
                  <a:close/>
                </a:path>
              </a:pathLst>
            </a:custGeom>
            <a:solidFill>
              <a:srgbClr val="664296"/>
            </a:solidFill>
          </p:spPr>
          <p:txBody>
            <a:bodyPr/>
            <a:lstStyle/>
            <a:p>
              <a:endParaRPr lang="en-US"/>
            </a:p>
          </p:txBody>
        </p:sp>
        <p:sp>
          <p:nvSpPr>
            <p:cNvPr id="4" name="TextBox 4"/>
            <p:cNvSpPr txBox="1"/>
            <p:nvPr/>
          </p:nvSpPr>
          <p:spPr>
            <a:xfrm>
              <a:off x="0" y="-38100"/>
              <a:ext cx="16218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875214" y="4165494"/>
            <a:ext cx="91760" cy="3086100"/>
            <a:chOff x="0" y="0"/>
            <a:chExt cx="24167" cy="812800"/>
          </a:xfrm>
        </p:grpSpPr>
        <p:sp>
          <p:nvSpPr>
            <p:cNvPr id="6" name="Freeform 6"/>
            <p:cNvSpPr/>
            <p:nvPr/>
          </p:nvSpPr>
          <p:spPr>
            <a:xfrm>
              <a:off x="0" y="0"/>
              <a:ext cx="24167" cy="812800"/>
            </a:xfrm>
            <a:custGeom>
              <a:avLst/>
              <a:gdLst/>
              <a:ahLst/>
              <a:cxnLst/>
              <a:rect l="l" t="t" r="r" b="b"/>
              <a:pathLst>
                <a:path w="24167" h="812800">
                  <a:moveTo>
                    <a:pt x="0" y="0"/>
                  </a:moveTo>
                  <a:lnTo>
                    <a:pt x="24167" y="0"/>
                  </a:lnTo>
                  <a:lnTo>
                    <a:pt x="24167" y="812800"/>
                  </a:lnTo>
                  <a:lnTo>
                    <a:pt x="0" y="812800"/>
                  </a:lnTo>
                  <a:close/>
                </a:path>
              </a:pathLst>
            </a:custGeom>
            <a:solidFill>
              <a:srgbClr val="FD9D47"/>
            </a:solidFill>
          </p:spPr>
          <p:txBody>
            <a:bodyPr/>
            <a:lstStyle/>
            <a:p>
              <a:endParaRPr lang="en-US"/>
            </a:p>
          </p:txBody>
        </p:sp>
        <p:sp>
          <p:nvSpPr>
            <p:cNvPr id="7" name="TextBox 7"/>
            <p:cNvSpPr txBox="1"/>
            <p:nvPr/>
          </p:nvSpPr>
          <p:spPr>
            <a:xfrm>
              <a:off x="0" y="-38100"/>
              <a:ext cx="24167"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190296" y="3835294"/>
            <a:ext cx="91760" cy="3746500"/>
            <a:chOff x="0" y="0"/>
            <a:chExt cx="24167" cy="986733"/>
          </a:xfrm>
        </p:grpSpPr>
        <p:sp>
          <p:nvSpPr>
            <p:cNvPr id="9" name="Freeform 9"/>
            <p:cNvSpPr/>
            <p:nvPr/>
          </p:nvSpPr>
          <p:spPr>
            <a:xfrm>
              <a:off x="0" y="0"/>
              <a:ext cx="24167" cy="986733"/>
            </a:xfrm>
            <a:custGeom>
              <a:avLst/>
              <a:gdLst/>
              <a:ahLst/>
              <a:cxnLst/>
              <a:rect l="l" t="t" r="r" b="b"/>
              <a:pathLst>
                <a:path w="24167" h="986733">
                  <a:moveTo>
                    <a:pt x="0" y="0"/>
                  </a:moveTo>
                  <a:lnTo>
                    <a:pt x="24167" y="0"/>
                  </a:lnTo>
                  <a:lnTo>
                    <a:pt x="24167" y="986733"/>
                  </a:lnTo>
                  <a:lnTo>
                    <a:pt x="0" y="986733"/>
                  </a:lnTo>
                  <a:close/>
                </a:path>
              </a:pathLst>
            </a:custGeom>
            <a:solidFill>
              <a:srgbClr val="664296"/>
            </a:solidFill>
          </p:spPr>
          <p:txBody>
            <a:bodyPr/>
            <a:lstStyle/>
            <a:p>
              <a:endParaRPr lang="en-US"/>
            </a:p>
          </p:txBody>
        </p:sp>
        <p:sp>
          <p:nvSpPr>
            <p:cNvPr id="10" name="TextBox 10"/>
            <p:cNvSpPr txBox="1"/>
            <p:nvPr/>
          </p:nvSpPr>
          <p:spPr>
            <a:xfrm>
              <a:off x="0" y="-38100"/>
              <a:ext cx="24167" cy="102483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505377" y="4165494"/>
            <a:ext cx="91760" cy="3086100"/>
            <a:chOff x="0" y="0"/>
            <a:chExt cx="24167" cy="812800"/>
          </a:xfrm>
        </p:grpSpPr>
        <p:sp>
          <p:nvSpPr>
            <p:cNvPr id="12" name="Freeform 12"/>
            <p:cNvSpPr/>
            <p:nvPr/>
          </p:nvSpPr>
          <p:spPr>
            <a:xfrm>
              <a:off x="0" y="0"/>
              <a:ext cx="24167" cy="812800"/>
            </a:xfrm>
            <a:custGeom>
              <a:avLst/>
              <a:gdLst/>
              <a:ahLst/>
              <a:cxnLst/>
              <a:rect l="l" t="t" r="r" b="b"/>
              <a:pathLst>
                <a:path w="24167" h="812800">
                  <a:moveTo>
                    <a:pt x="0" y="0"/>
                  </a:moveTo>
                  <a:lnTo>
                    <a:pt x="24167" y="0"/>
                  </a:lnTo>
                  <a:lnTo>
                    <a:pt x="24167" y="812800"/>
                  </a:lnTo>
                  <a:lnTo>
                    <a:pt x="0" y="812800"/>
                  </a:lnTo>
                  <a:close/>
                </a:path>
              </a:pathLst>
            </a:custGeom>
            <a:solidFill>
              <a:srgbClr val="FD9D47"/>
            </a:solidFill>
          </p:spPr>
          <p:txBody>
            <a:bodyPr/>
            <a:lstStyle/>
            <a:p>
              <a:endParaRPr lang="en-US"/>
            </a:p>
          </p:txBody>
        </p:sp>
        <p:sp>
          <p:nvSpPr>
            <p:cNvPr id="13" name="TextBox 13"/>
            <p:cNvSpPr txBox="1"/>
            <p:nvPr/>
          </p:nvSpPr>
          <p:spPr>
            <a:xfrm>
              <a:off x="0" y="-38100"/>
              <a:ext cx="24167"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7581794"/>
            <a:ext cx="3282056" cy="2705206"/>
            <a:chOff x="0" y="0"/>
            <a:chExt cx="864410" cy="712482"/>
          </a:xfrm>
        </p:grpSpPr>
        <p:sp>
          <p:nvSpPr>
            <p:cNvPr id="15" name="Freeform 15"/>
            <p:cNvSpPr/>
            <p:nvPr/>
          </p:nvSpPr>
          <p:spPr>
            <a:xfrm>
              <a:off x="0" y="0"/>
              <a:ext cx="864410" cy="712482"/>
            </a:xfrm>
            <a:custGeom>
              <a:avLst/>
              <a:gdLst/>
              <a:ahLst/>
              <a:cxnLst/>
              <a:rect l="l" t="t" r="r" b="b"/>
              <a:pathLst>
                <a:path w="864410" h="712482">
                  <a:moveTo>
                    <a:pt x="0" y="0"/>
                  </a:moveTo>
                  <a:lnTo>
                    <a:pt x="864410" y="0"/>
                  </a:lnTo>
                  <a:lnTo>
                    <a:pt x="864410" y="712482"/>
                  </a:lnTo>
                  <a:lnTo>
                    <a:pt x="0" y="712482"/>
                  </a:lnTo>
                  <a:close/>
                </a:path>
              </a:pathLst>
            </a:custGeom>
            <a:solidFill>
              <a:srgbClr val="664296"/>
            </a:solidFill>
          </p:spPr>
          <p:txBody>
            <a:bodyPr/>
            <a:lstStyle/>
            <a:p>
              <a:endParaRPr lang="en-US"/>
            </a:p>
          </p:txBody>
        </p:sp>
        <p:sp>
          <p:nvSpPr>
            <p:cNvPr id="16" name="TextBox 16"/>
            <p:cNvSpPr txBox="1"/>
            <p:nvPr/>
          </p:nvSpPr>
          <p:spPr>
            <a:xfrm>
              <a:off x="0" y="-38100"/>
              <a:ext cx="864410" cy="750582"/>
            </a:xfrm>
            <a:prstGeom prst="rect">
              <a:avLst/>
            </a:prstGeom>
          </p:spPr>
          <p:txBody>
            <a:bodyPr lIns="50800" tIns="50800" rIns="50800" bIns="50800" rtlCol="0" anchor="ctr"/>
            <a:lstStyle/>
            <a:p>
              <a:pPr algn="ctr">
                <a:lnSpc>
                  <a:spcPts val="2659"/>
                </a:lnSpc>
              </a:pPr>
              <a:endParaRPr/>
            </a:p>
          </p:txBody>
        </p:sp>
      </p:grpSp>
      <p:sp>
        <p:nvSpPr>
          <p:cNvPr id="17" name="AutoShape 17"/>
          <p:cNvSpPr/>
          <p:nvPr/>
        </p:nvSpPr>
        <p:spPr>
          <a:xfrm rot="5400000">
            <a:off x="7010408" y="5119688"/>
            <a:ext cx="10287000" cy="0"/>
          </a:xfrm>
          <a:prstGeom prst="line">
            <a:avLst/>
          </a:prstGeom>
          <a:ln w="47625" cap="flat">
            <a:solidFill>
              <a:srgbClr val="F98A1E"/>
            </a:solidFill>
            <a:prstDash val="solid"/>
            <a:headEnd type="none" w="sm" len="sm"/>
            <a:tailEnd type="none" w="sm" len="sm"/>
          </a:ln>
        </p:spPr>
        <p:txBody>
          <a:bodyPr/>
          <a:lstStyle/>
          <a:p>
            <a:endParaRPr lang="en-US"/>
          </a:p>
        </p:txBody>
      </p:sp>
      <p:grpSp>
        <p:nvGrpSpPr>
          <p:cNvPr id="18" name="Group 18"/>
          <p:cNvGrpSpPr/>
          <p:nvPr/>
        </p:nvGrpSpPr>
        <p:grpSpPr>
          <a:xfrm>
            <a:off x="6157905" y="0"/>
            <a:ext cx="5972191" cy="10287000"/>
            <a:chOff x="0" y="0"/>
            <a:chExt cx="925249" cy="1593725"/>
          </a:xfrm>
        </p:grpSpPr>
        <p:sp>
          <p:nvSpPr>
            <p:cNvPr id="19" name="Freeform 19"/>
            <p:cNvSpPr/>
            <p:nvPr/>
          </p:nvSpPr>
          <p:spPr>
            <a:xfrm>
              <a:off x="0" y="0"/>
              <a:ext cx="925249" cy="1593725"/>
            </a:xfrm>
            <a:custGeom>
              <a:avLst/>
              <a:gdLst/>
              <a:ahLst/>
              <a:cxnLst/>
              <a:rect l="l" t="t" r="r" b="b"/>
              <a:pathLst>
                <a:path w="925249" h="1593725">
                  <a:moveTo>
                    <a:pt x="0" y="0"/>
                  </a:moveTo>
                  <a:lnTo>
                    <a:pt x="925249" y="0"/>
                  </a:lnTo>
                  <a:lnTo>
                    <a:pt x="925249" y="1593725"/>
                  </a:lnTo>
                  <a:lnTo>
                    <a:pt x="0" y="1593725"/>
                  </a:lnTo>
                  <a:close/>
                </a:path>
              </a:pathLst>
            </a:custGeom>
            <a:blipFill>
              <a:blip r:embed="rId2"/>
              <a:stretch>
                <a:fillRect l="-6998" r="-6998"/>
              </a:stretch>
            </a:blipFill>
          </p:spPr>
          <p:txBody>
            <a:bodyPr/>
            <a:lstStyle/>
            <a:p>
              <a:endParaRPr lang="en-US"/>
            </a:p>
          </p:txBody>
        </p:sp>
      </p:grpSp>
      <p:sp>
        <p:nvSpPr>
          <p:cNvPr id="20" name="Freeform 20"/>
          <p:cNvSpPr/>
          <p:nvPr/>
        </p:nvSpPr>
        <p:spPr>
          <a:xfrm>
            <a:off x="598444" y="7891813"/>
            <a:ext cx="2085167" cy="2085167"/>
          </a:xfrm>
          <a:custGeom>
            <a:avLst/>
            <a:gdLst/>
            <a:ahLst/>
            <a:cxnLst/>
            <a:rect l="l" t="t" r="r" b="b"/>
            <a:pathLst>
              <a:path w="2085167" h="2085167">
                <a:moveTo>
                  <a:pt x="0" y="0"/>
                </a:moveTo>
                <a:lnTo>
                  <a:pt x="2085168" y="0"/>
                </a:lnTo>
                <a:lnTo>
                  <a:pt x="2085168" y="2085168"/>
                </a:lnTo>
                <a:lnTo>
                  <a:pt x="0" y="20851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10616680" y="2882958"/>
            <a:ext cx="88703" cy="113904"/>
          </a:xfrm>
          <a:custGeom>
            <a:avLst/>
            <a:gdLst/>
            <a:ahLst/>
            <a:cxnLst/>
            <a:rect l="l" t="t" r="r" b="b"/>
            <a:pathLst>
              <a:path w="88703" h="113904">
                <a:moveTo>
                  <a:pt x="0" y="0"/>
                </a:moveTo>
                <a:lnTo>
                  <a:pt x="88703" y="0"/>
                </a:lnTo>
                <a:lnTo>
                  <a:pt x="88703" y="113904"/>
                </a:lnTo>
                <a:lnTo>
                  <a:pt x="0" y="113904"/>
                </a:lnTo>
                <a:lnTo>
                  <a:pt x="0" y="0"/>
                </a:lnTo>
                <a:close/>
              </a:path>
            </a:pathLst>
          </a:custGeom>
          <a:blipFill>
            <a:blip>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TextBox 22"/>
          <p:cNvSpPr txBox="1"/>
          <p:nvPr/>
        </p:nvSpPr>
        <p:spPr>
          <a:xfrm>
            <a:off x="158206" y="63411"/>
            <a:ext cx="5999699" cy="3771883"/>
          </a:xfrm>
          <a:prstGeom prst="rect">
            <a:avLst/>
          </a:prstGeom>
        </p:spPr>
        <p:txBody>
          <a:bodyPr lIns="0" tIns="0" rIns="0" bIns="0" rtlCol="0" anchor="t">
            <a:spAutoFit/>
          </a:bodyPr>
          <a:lstStyle/>
          <a:p>
            <a:pPr algn="l">
              <a:lnSpc>
                <a:spcPts val="7500"/>
              </a:lnSpc>
            </a:pPr>
            <a:r>
              <a:rPr lang="en-US" sz="5000" b="1">
                <a:solidFill>
                  <a:srgbClr val="000000"/>
                </a:solidFill>
                <a:latin typeface="Open Sans Ultra-Bold"/>
                <a:ea typeface="Open Sans Ultra-Bold"/>
                <a:cs typeface="Open Sans Ultra-Bold"/>
                <a:sym typeface="Open Sans Ultra-Bold"/>
              </a:rPr>
              <a:t>Thinking About a Managed Uniform Program for Your Company?</a:t>
            </a:r>
          </a:p>
        </p:txBody>
      </p:sp>
      <p:sp>
        <p:nvSpPr>
          <p:cNvPr id="23" name="TextBox 23"/>
          <p:cNvSpPr txBox="1"/>
          <p:nvPr/>
        </p:nvSpPr>
        <p:spPr>
          <a:xfrm>
            <a:off x="12887775" y="2076980"/>
            <a:ext cx="4257653" cy="4081778"/>
          </a:xfrm>
          <a:prstGeom prst="rect">
            <a:avLst/>
          </a:prstGeom>
        </p:spPr>
        <p:txBody>
          <a:bodyPr lIns="0" tIns="0" rIns="0" bIns="0" rtlCol="0" anchor="t">
            <a:spAutoFit/>
          </a:bodyPr>
          <a:lstStyle/>
          <a:p>
            <a:pPr algn="l">
              <a:lnSpc>
                <a:spcPts val="3260"/>
              </a:lnSpc>
            </a:pPr>
            <a:r>
              <a:rPr lang="en-US" sz="2000">
                <a:solidFill>
                  <a:srgbClr val="FFFFFF"/>
                </a:solidFill>
                <a:latin typeface="Niveau Grotesk"/>
                <a:ea typeface="Niveau Grotesk"/>
                <a:cs typeface="Niveau Grotesk"/>
                <a:sym typeface="Niveau Grotesk"/>
              </a:rPr>
              <a:t>At Kevins Worldwide®, we design and manage uniform programs that support complex organizations with multiple locations, roles, and compliance requirements. Our approach combines strategic sourcing, inventory control, technology, and hands-on program management to deliver consistency, cost control, and operational efficiency.</a:t>
            </a:r>
          </a:p>
        </p:txBody>
      </p:sp>
      <p:sp>
        <p:nvSpPr>
          <p:cNvPr id="24" name="TextBox 24"/>
          <p:cNvSpPr txBox="1"/>
          <p:nvPr/>
        </p:nvSpPr>
        <p:spPr>
          <a:xfrm>
            <a:off x="13272667" y="933450"/>
            <a:ext cx="4398261" cy="954785"/>
          </a:xfrm>
          <a:prstGeom prst="rect">
            <a:avLst/>
          </a:prstGeom>
        </p:spPr>
        <p:txBody>
          <a:bodyPr lIns="0" tIns="0" rIns="0" bIns="0" rtlCol="0" anchor="t">
            <a:spAutoFit/>
          </a:bodyPr>
          <a:lstStyle/>
          <a:p>
            <a:pPr algn="l">
              <a:lnSpc>
                <a:spcPts val="3912"/>
              </a:lnSpc>
            </a:pPr>
            <a:r>
              <a:rPr lang="en-US" sz="2400" b="1">
                <a:solidFill>
                  <a:srgbClr val="FFFFFF"/>
                </a:solidFill>
                <a:latin typeface="Open Sans Bold"/>
                <a:ea typeface="Open Sans Bold"/>
                <a:cs typeface="Open Sans Bold"/>
                <a:sym typeface="Open Sans Bold"/>
              </a:rPr>
              <a:t>Uniforms aren’t just apparel — they’re infrastructure.</a:t>
            </a:r>
          </a:p>
        </p:txBody>
      </p:sp>
      <p:sp>
        <p:nvSpPr>
          <p:cNvPr id="25" name="TextBox 25"/>
          <p:cNvSpPr txBox="1"/>
          <p:nvPr/>
        </p:nvSpPr>
        <p:spPr>
          <a:xfrm>
            <a:off x="12520841" y="6514439"/>
            <a:ext cx="4991520" cy="3253103"/>
          </a:xfrm>
          <a:prstGeom prst="rect">
            <a:avLst/>
          </a:prstGeom>
        </p:spPr>
        <p:txBody>
          <a:bodyPr lIns="0" tIns="0" rIns="0" bIns="0" rtlCol="0" anchor="t">
            <a:spAutoFit/>
          </a:bodyPr>
          <a:lstStyle/>
          <a:p>
            <a:pPr algn="l">
              <a:lnSpc>
                <a:spcPts val="3260"/>
              </a:lnSpc>
            </a:pPr>
            <a:r>
              <a:rPr lang="en-US" sz="2000">
                <a:solidFill>
                  <a:srgbClr val="FFFFFF"/>
                </a:solidFill>
                <a:latin typeface="Niveau Grotesk Bold"/>
                <a:ea typeface="Niveau Grotesk Bold"/>
                <a:cs typeface="Niveau Grotesk Bold"/>
                <a:sym typeface="Niveau Grotesk Bold"/>
              </a:rPr>
              <a:t>We don’t simply supply uniforms:</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We build systems that work — and we manage them for you.</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Enterprise-ready program structure</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Dedicated account teams</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90-minute response time commitment</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Scalable solutions built around your organization</a:t>
            </a:r>
          </a:p>
        </p:txBody>
      </p:sp>
      <p:sp>
        <p:nvSpPr>
          <p:cNvPr id="26" name="Freeform 26"/>
          <p:cNvSpPr/>
          <p:nvPr/>
        </p:nvSpPr>
        <p:spPr>
          <a:xfrm>
            <a:off x="8911312" y="3409969"/>
            <a:ext cx="88703" cy="113904"/>
          </a:xfrm>
          <a:custGeom>
            <a:avLst/>
            <a:gdLst/>
            <a:ahLst/>
            <a:cxnLst/>
            <a:rect l="l" t="t" r="r" b="b"/>
            <a:pathLst>
              <a:path w="88703" h="113904">
                <a:moveTo>
                  <a:pt x="0" y="0"/>
                </a:moveTo>
                <a:lnTo>
                  <a:pt x="88703" y="0"/>
                </a:lnTo>
                <a:lnTo>
                  <a:pt x="88703" y="113905"/>
                </a:lnTo>
                <a:lnTo>
                  <a:pt x="0" y="113905"/>
                </a:lnTo>
                <a:lnTo>
                  <a:pt x="0" y="0"/>
                </a:lnTo>
                <a:close/>
              </a:path>
            </a:pathLst>
          </a:custGeom>
          <a:blipFill>
            <a:blip>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197" y="0"/>
            <a:ext cx="7619803" cy="10287000"/>
            <a:chOff x="0" y="0"/>
            <a:chExt cx="2006862" cy="2709333"/>
          </a:xfrm>
        </p:grpSpPr>
        <p:sp>
          <p:nvSpPr>
            <p:cNvPr id="3" name="Freeform 3"/>
            <p:cNvSpPr/>
            <p:nvPr/>
          </p:nvSpPr>
          <p:spPr>
            <a:xfrm>
              <a:off x="0" y="0"/>
              <a:ext cx="2006862" cy="2709333"/>
            </a:xfrm>
            <a:custGeom>
              <a:avLst/>
              <a:gdLst/>
              <a:ahLst/>
              <a:cxnLst/>
              <a:rect l="l" t="t" r="r" b="b"/>
              <a:pathLst>
                <a:path w="2006862" h="2709333">
                  <a:moveTo>
                    <a:pt x="0" y="0"/>
                  </a:moveTo>
                  <a:lnTo>
                    <a:pt x="2006862" y="0"/>
                  </a:lnTo>
                  <a:lnTo>
                    <a:pt x="2006862" y="2709333"/>
                  </a:lnTo>
                  <a:lnTo>
                    <a:pt x="0" y="2709333"/>
                  </a:lnTo>
                  <a:close/>
                </a:path>
              </a:pathLst>
            </a:custGeom>
            <a:solidFill>
              <a:srgbClr val="664296"/>
            </a:solidFill>
          </p:spPr>
          <p:txBody>
            <a:bodyPr/>
            <a:lstStyle/>
            <a:p>
              <a:endParaRPr lang="en-US"/>
            </a:p>
          </p:txBody>
        </p:sp>
        <p:sp>
          <p:nvSpPr>
            <p:cNvPr id="4" name="TextBox 4"/>
            <p:cNvSpPr txBox="1"/>
            <p:nvPr/>
          </p:nvSpPr>
          <p:spPr>
            <a:xfrm>
              <a:off x="0" y="-38100"/>
              <a:ext cx="2006862"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646722" y="5143500"/>
            <a:ext cx="7641278" cy="5143500"/>
          </a:xfrm>
          <a:custGeom>
            <a:avLst/>
            <a:gdLst/>
            <a:ahLst/>
            <a:cxnLst/>
            <a:rect l="l" t="t" r="r" b="b"/>
            <a:pathLst>
              <a:path w="7641278" h="5143500">
                <a:moveTo>
                  <a:pt x="0" y="0"/>
                </a:moveTo>
                <a:lnTo>
                  <a:pt x="7641278" y="0"/>
                </a:lnTo>
                <a:lnTo>
                  <a:pt x="7641278" y="5143500"/>
                </a:lnTo>
                <a:lnTo>
                  <a:pt x="0" y="5143500"/>
                </a:lnTo>
                <a:lnTo>
                  <a:pt x="0" y="0"/>
                </a:lnTo>
                <a:close/>
              </a:path>
            </a:pathLst>
          </a:custGeom>
          <a:blipFill>
            <a:blip r:embed="rId2"/>
            <a:stretch>
              <a:fillRect t="-5237" b="-5237"/>
            </a:stretch>
          </a:blipFill>
        </p:spPr>
        <p:txBody>
          <a:bodyPr/>
          <a:lstStyle/>
          <a:p>
            <a:endParaRPr lang="en-US"/>
          </a:p>
        </p:txBody>
      </p:sp>
      <p:sp>
        <p:nvSpPr>
          <p:cNvPr id="6" name="TextBox 6"/>
          <p:cNvSpPr txBox="1"/>
          <p:nvPr/>
        </p:nvSpPr>
        <p:spPr>
          <a:xfrm>
            <a:off x="1590514" y="1734705"/>
            <a:ext cx="7304875" cy="2819383"/>
          </a:xfrm>
          <a:prstGeom prst="rect">
            <a:avLst/>
          </a:prstGeom>
        </p:spPr>
        <p:txBody>
          <a:bodyPr lIns="0" tIns="0" rIns="0" bIns="0" rtlCol="0" anchor="t">
            <a:spAutoFit/>
          </a:bodyPr>
          <a:lstStyle/>
          <a:p>
            <a:pPr algn="l">
              <a:lnSpc>
                <a:spcPts val="7500"/>
              </a:lnSpc>
            </a:pPr>
            <a:r>
              <a:rPr lang="en-US" sz="5000" b="1">
                <a:solidFill>
                  <a:srgbClr val="000000"/>
                </a:solidFill>
                <a:latin typeface="Open Sans Ultra-Bold"/>
                <a:ea typeface="Open Sans Ultra-Bold"/>
                <a:cs typeface="Open Sans Ultra-Bold"/>
                <a:sym typeface="Open Sans Ultra-Bold"/>
              </a:rPr>
              <a:t>The Challenges of Traditional Uniform Programs</a:t>
            </a:r>
          </a:p>
        </p:txBody>
      </p:sp>
      <p:sp>
        <p:nvSpPr>
          <p:cNvPr id="7" name="TextBox 7"/>
          <p:cNvSpPr txBox="1"/>
          <p:nvPr/>
        </p:nvSpPr>
        <p:spPr>
          <a:xfrm>
            <a:off x="1590514" y="5011603"/>
            <a:ext cx="7304875" cy="3262628"/>
          </a:xfrm>
          <a:prstGeom prst="rect">
            <a:avLst/>
          </a:prstGeom>
        </p:spPr>
        <p:txBody>
          <a:bodyPr lIns="0" tIns="0" rIns="0" bIns="0" rtlCol="0" anchor="t">
            <a:spAutoFit/>
          </a:bodyPr>
          <a:lstStyle/>
          <a:p>
            <a:pPr algn="just">
              <a:lnSpc>
                <a:spcPts val="3260"/>
              </a:lnSpc>
            </a:pPr>
            <a:r>
              <a:rPr lang="en-US" sz="2000">
                <a:solidFill>
                  <a:srgbClr val="000000"/>
                </a:solidFill>
                <a:latin typeface="Niveau Grotesk"/>
                <a:ea typeface="Niveau Grotesk"/>
                <a:cs typeface="Niveau Grotesk"/>
                <a:sym typeface="Niveau Grotesk"/>
              </a:rPr>
              <a:t>Many organizations start with good intentions but over time, uniform programs become fragmented and difficult to manage. Multiple vendors, inconsistent products, and manual ordering processes create inefficiencies that impact both cost and brand consistency.</a:t>
            </a:r>
          </a:p>
          <a:p>
            <a:pPr algn="just">
              <a:lnSpc>
                <a:spcPts val="3260"/>
              </a:lnSpc>
            </a:pPr>
            <a:endParaRPr lang="en-US" sz="2000">
              <a:solidFill>
                <a:srgbClr val="000000"/>
              </a:solidFill>
              <a:latin typeface="Niveau Grotesk"/>
              <a:ea typeface="Niveau Grotesk"/>
              <a:cs typeface="Niveau Grotesk"/>
              <a:sym typeface="Niveau Grotesk"/>
            </a:endParaRPr>
          </a:p>
          <a:p>
            <a:pPr algn="just">
              <a:lnSpc>
                <a:spcPts val="3260"/>
              </a:lnSpc>
            </a:pPr>
            <a:r>
              <a:rPr lang="en-US" sz="2000">
                <a:solidFill>
                  <a:srgbClr val="000000"/>
                </a:solidFill>
                <a:latin typeface="Niveau Grotesk"/>
                <a:ea typeface="Niveau Grotesk"/>
                <a:cs typeface="Niveau Grotesk"/>
                <a:sym typeface="Niveau Grotesk"/>
              </a:rPr>
              <a:t>Without a centralized strategy, uniform management turns into a reactive process.</a:t>
            </a:r>
          </a:p>
        </p:txBody>
      </p:sp>
      <p:sp>
        <p:nvSpPr>
          <p:cNvPr id="8" name="TextBox 8"/>
          <p:cNvSpPr txBox="1"/>
          <p:nvPr/>
        </p:nvSpPr>
        <p:spPr>
          <a:xfrm>
            <a:off x="12071153" y="569215"/>
            <a:ext cx="4813891" cy="4594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Ultra-Bold"/>
                <a:ea typeface="Open Sans Ultra-Bold"/>
                <a:cs typeface="Open Sans Ultra-Bold"/>
                <a:sym typeface="Open Sans Ultra-Bold"/>
              </a:rPr>
              <a:t>Common pain points </a:t>
            </a:r>
            <a:r>
              <a:rPr lang="en-US" sz="2400" b="1">
                <a:solidFill>
                  <a:srgbClr val="F98A1E"/>
                </a:solidFill>
                <a:latin typeface="Open Sans Ultra-Bold"/>
                <a:ea typeface="Open Sans Ultra-Bold"/>
                <a:cs typeface="Open Sans Ultra-Bold"/>
                <a:sym typeface="Open Sans Ultra-Bold"/>
              </a:rPr>
              <a:t>we</a:t>
            </a:r>
            <a:r>
              <a:rPr lang="en-US" sz="2400" b="1">
                <a:solidFill>
                  <a:srgbClr val="FFFFFF"/>
                </a:solidFill>
                <a:latin typeface="Open Sans Ultra-Bold"/>
                <a:ea typeface="Open Sans Ultra-Bold"/>
                <a:cs typeface="Open Sans Ultra-Bold"/>
                <a:sym typeface="Open Sans Ultra-Bold"/>
              </a:rPr>
              <a:t> </a:t>
            </a:r>
            <a:r>
              <a:rPr lang="en-US" sz="2400" b="1">
                <a:solidFill>
                  <a:srgbClr val="F98A1E"/>
                </a:solidFill>
                <a:latin typeface="Open Sans Ultra-Bold"/>
                <a:ea typeface="Open Sans Ultra-Bold"/>
                <a:cs typeface="Open Sans Ultra-Bold"/>
                <a:sym typeface="Open Sans Ultra-Bold"/>
              </a:rPr>
              <a:t>solve</a:t>
            </a:r>
            <a:r>
              <a:rPr lang="en-US" sz="2400" b="1">
                <a:solidFill>
                  <a:srgbClr val="FFFFFF"/>
                </a:solidFill>
                <a:latin typeface="Open Sans Ultra-Bold"/>
                <a:ea typeface="Open Sans Ultra-Bold"/>
                <a:cs typeface="Open Sans Ultra-Bold"/>
                <a:sym typeface="Open Sans Ultra-Bold"/>
              </a:rPr>
              <a:t>:</a:t>
            </a:r>
          </a:p>
        </p:txBody>
      </p:sp>
      <p:sp>
        <p:nvSpPr>
          <p:cNvPr id="9" name="TextBox 9"/>
          <p:cNvSpPr txBox="1"/>
          <p:nvPr/>
        </p:nvSpPr>
        <p:spPr>
          <a:xfrm>
            <a:off x="12071153" y="1548004"/>
            <a:ext cx="5204657" cy="2853053"/>
          </a:xfrm>
          <a:prstGeom prst="rect">
            <a:avLst/>
          </a:prstGeom>
        </p:spPr>
        <p:txBody>
          <a:bodyPr lIns="0" tIns="0" rIns="0" bIns="0" rtlCol="0" anchor="t">
            <a:spAutoFit/>
          </a:bodyPr>
          <a:lstStyle/>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Decentralized ordering across departments or locations</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Inconsistent branding and product selection</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Manual tracking of inventory and spend</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Overstocking, stockouts, or unmanaged replenishment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46" y="5464425"/>
            <a:ext cx="8722727" cy="4822575"/>
          </a:xfrm>
          <a:custGeom>
            <a:avLst/>
            <a:gdLst/>
            <a:ahLst/>
            <a:cxnLst/>
            <a:rect l="l" t="t" r="r" b="b"/>
            <a:pathLst>
              <a:path w="8722727" h="4822575">
                <a:moveTo>
                  <a:pt x="0" y="0"/>
                </a:moveTo>
                <a:lnTo>
                  <a:pt x="8722727" y="0"/>
                </a:lnTo>
                <a:lnTo>
                  <a:pt x="8722727" y="4822575"/>
                </a:lnTo>
                <a:lnTo>
                  <a:pt x="0" y="4822575"/>
                </a:lnTo>
                <a:lnTo>
                  <a:pt x="0" y="0"/>
                </a:lnTo>
                <a:close/>
              </a:path>
            </a:pathLst>
          </a:custGeom>
          <a:blipFill>
            <a:blip r:embed="rId2"/>
            <a:stretch>
              <a:fillRect t="-14620" b="-14620"/>
            </a:stretch>
          </a:blipFill>
        </p:spPr>
        <p:txBody>
          <a:bodyPr/>
          <a:lstStyle/>
          <a:p>
            <a:endParaRPr lang="en-US"/>
          </a:p>
        </p:txBody>
      </p:sp>
      <p:sp>
        <p:nvSpPr>
          <p:cNvPr id="3" name="Freeform 3"/>
          <p:cNvSpPr/>
          <p:nvPr/>
        </p:nvSpPr>
        <p:spPr>
          <a:xfrm>
            <a:off x="8711881" y="0"/>
            <a:ext cx="9576119" cy="5464425"/>
          </a:xfrm>
          <a:custGeom>
            <a:avLst/>
            <a:gdLst/>
            <a:ahLst/>
            <a:cxnLst/>
            <a:rect l="l" t="t" r="r" b="b"/>
            <a:pathLst>
              <a:path w="9576119" h="5464425">
                <a:moveTo>
                  <a:pt x="0" y="0"/>
                </a:moveTo>
                <a:lnTo>
                  <a:pt x="9576119" y="0"/>
                </a:lnTo>
                <a:lnTo>
                  <a:pt x="9576119" y="5464425"/>
                </a:lnTo>
                <a:lnTo>
                  <a:pt x="0" y="5464425"/>
                </a:lnTo>
                <a:lnTo>
                  <a:pt x="0" y="0"/>
                </a:lnTo>
                <a:close/>
              </a:path>
            </a:pathLst>
          </a:custGeom>
          <a:blipFill>
            <a:blip r:embed="rId3"/>
            <a:stretch>
              <a:fillRect t="-8308" b="-8308"/>
            </a:stretch>
          </a:blipFill>
        </p:spPr>
        <p:txBody>
          <a:bodyPr/>
          <a:lstStyle/>
          <a:p>
            <a:endParaRPr lang="en-US"/>
          </a:p>
        </p:txBody>
      </p:sp>
      <p:sp>
        <p:nvSpPr>
          <p:cNvPr id="4" name="AutoShape 4"/>
          <p:cNvSpPr/>
          <p:nvPr/>
        </p:nvSpPr>
        <p:spPr>
          <a:xfrm>
            <a:off x="1119266" y="4582784"/>
            <a:ext cx="1477034" cy="0"/>
          </a:xfrm>
          <a:prstGeom prst="line">
            <a:avLst/>
          </a:prstGeom>
          <a:ln w="95250" cap="flat">
            <a:solidFill>
              <a:srgbClr val="F98A1E"/>
            </a:solidFill>
            <a:prstDash val="solid"/>
            <a:headEnd type="none" w="sm" len="sm"/>
            <a:tailEnd type="none" w="sm" len="sm"/>
          </a:ln>
        </p:spPr>
        <p:txBody>
          <a:bodyPr/>
          <a:lstStyle/>
          <a:p>
            <a:endParaRPr lang="en-US"/>
          </a:p>
        </p:txBody>
      </p:sp>
      <p:grpSp>
        <p:nvGrpSpPr>
          <p:cNvPr id="5" name="Group 5"/>
          <p:cNvGrpSpPr/>
          <p:nvPr/>
        </p:nvGrpSpPr>
        <p:grpSpPr>
          <a:xfrm>
            <a:off x="8711881" y="5464425"/>
            <a:ext cx="9576119" cy="4822575"/>
            <a:chOff x="0" y="0"/>
            <a:chExt cx="2522106" cy="1270143"/>
          </a:xfrm>
        </p:grpSpPr>
        <p:sp>
          <p:nvSpPr>
            <p:cNvPr id="6" name="Freeform 6"/>
            <p:cNvSpPr/>
            <p:nvPr/>
          </p:nvSpPr>
          <p:spPr>
            <a:xfrm>
              <a:off x="0" y="0"/>
              <a:ext cx="2522106" cy="1270143"/>
            </a:xfrm>
            <a:custGeom>
              <a:avLst/>
              <a:gdLst/>
              <a:ahLst/>
              <a:cxnLst/>
              <a:rect l="l" t="t" r="r" b="b"/>
              <a:pathLst>
                <a:path w="2522106" h="1270143">
                  <a:moveTo>
                    <a:pt x="0" y="0"/>
                  </a:moveTo>
                  <a:lnTo>
                    <a:pt x="2522106" y="0"/>
                  </a:lnTo>
                  <a:lnTo>
                    <a:pt x="2522106" y="1270143"/>
                  </a:lnTo>
                  <a:lnTo>
                    <a:pt x="0" y="1270143"/>
                  </a:lnTo>
                  <a:close/>
                </a:path>
              </a:pathLst>
            </a:custGeom>
            <a:solidFill>
              <a:srgbClr val="664296"/>
            </a:solidFill>
          </p:spPr>
          <p:txBody>
            <a:bodyPr/>
            <a:lstStyle/>
            <a:p>
              <a:endParaRPr lang="en-US"/>
            </a:p>
          </p:txBody>
        </p:sp>
        <p:sp>
          <p:nvSpPr>
            <p:cNvPr id="7" name="TextBox 7"/>
            <p:cNvSpPr txBox="1"/>
            <p:nvPr/>
          </p:nvSpPr>
          <p:spPr>
            <a:xfrm>
              <a:off x="0" y="-38100"/>
              <a:ext cx="2522106" cy="130824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278138"/>
            <a:ext cx="7440215" cy="803893"/>
          </a:xfrm>
          <a:prstGeom prst="rect">
            <a:avLst/>
          </a:prstGeom>
        </p:spPr>
        <p:txBody>
          <a:bodyPr lIns="0" tIns="0" rIns="0" bIns="0" rtlCol="0" anchor="t">
            <a:spAutoFit/>
          </a:bodyPr>
          <a:lstStyle/>
          <a:p>
            <a:pPr algn="l">
              <a:lnSpc>
                <a:spcPts val="6600"/>
              </a:lnSpc>
            </a:pPr>
            <a:r>
              <a:rPr lang="en-US" sz="4400" b="1">
                <a:solidFill>
                  <a:srgbClr val="000000"/>
                </a:solidFill>
                <a:latin typeface="Open Sans Ultra-Bold"/>
                <a:ea typeface="Open Sans Ultra-Bold"/>
                <a:cs typeface="Open Sans Ultra-Bold"/>
                <a:sym typeface="Open Sans Ultra-Bold"/>
              </a:rPr>
              <a:t>Our </a:t>
            </a:r>
            <a:r>
              <a:rPr lang="en-US" sz="4400" b="1">
                <a:solidFill>
                  <a:srgbClr val="F17336"/>
                </a:solidFill>
                <a:latin typeface="Open Sans Ultra-Bold"/>
                <a:ea typeface="Open Sans Ultra-Bold"/>
                <a:cs typeface="Open Sans Ultra-Bold"/>
                <a:sym typeface="Open Sans Ultra-Bold"/>
              </a:rPr>
              <a:t>Strategic</a:t>
            </a:r>
            <a:r>
              <a:rPr lang="en-US" sz="4400" b="1">
                <a:solidFill>
                  <a:srgbClr val="000000"/>
                </a:solidFill>
                <a:latin typeface="Open Sans Ultra-Bold"/>
                <a:ea typeface="Open Sans Ultra-Bold"/>
                <a:cs typeface="Open Sans Ultra-Bold"/>
                <a:sym typeface="Open Sans Ultra-Bold"/>
              </a:rPr>
              <a:t> Approach</a:t>
            </a:r>
          </a:p>
        </p:txBody>
      </p:sp>
      <p:sp>
        <p:nvSpPr>
          <p:cNvPr id="9" name="TextBox 9"/>
          <p:cNvSpPr txBox="1"/>
          <p:nvPr/>
        </p:nvSpPr>
        <p:spPr>
          <a:xfrm>
            <a:off x="550437" y="1506643"/>
            <a:ext cx="7918478" cy="2853053"/>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We begin with discovery. Before recommending products or platforms, we evaluate your existing process, workforce structure, approval flows, and distribution model. From there, we design a program tailored to how your organization operates.</a:t>
            </a:r>
          </a:p>
          <a:p>
            <a:pPr algn="l">
              <a:lnSpc>
                <a:spcPts val="3260"/>
              </a:lnSpc>
            </a:pPr>
            <a:endParaRPr lang="en-US" sz="2000">
              <a:solidFill>
                <a:srgbClr val="000000"/>
              </a:solidFill>
              <a:latin typeface="Niveau Grotesk"/>
              <a:ea typeface="Niveau Grotesk"/>
              <a:cs typeface="Niveau Grotesk"/>
              <a:sym typeface="Niveau Grotesk"/>
            </a:endParaRPr>
          </a:p>
          <a:p>
            <a:pPr algn="l">
              <a:lnSpc>
                <a:spcPts val="3260"/>
              </a:lnSpc>
            </a:pPr>
            <a:r>
              <a:rPr lang="en-US" sz="2000">
                <a:solidFill>
                  <a:srgbClr val="000000"/>
                </a:solidFill>
                <a:latin typeface="Niveau Grotesk"/>
                <a:ea typeface="Niveau Grotesk"/>
                <a:cs typeface="Niveau Grotesk"/>
                <a:sym typeface="Niveau Grotesk"/>
              </a:rPr>
              <a:t>This ensures the solution fits your internal workflows — not the other way around.</a:t>
            </a:r>
          </a:p>
        </p:txBody>
      </p:sp>
      <p:sp>
        <p:nvSpPr>
          <p:cNvPr id="10" name="TextBox 10"/>
          <p:cNvSpPr txBox="1"/>
          <p:nvPr/>
        </p:nvSpPr>
        <p:spPr>
          <a:xfrm>
            <a:off x="11145501" y="6704303"/>
            <a:ext cx="5443744" cy="3262628"/>
          </a:xfrm>
          <a:prstGeom prst="rect">
            <a:avLst/>
          </a:prstGeom>
        </p:spPr>
        <p:txBody>
          <a:bodyPr lIns="0" tIns="0" rIns="0" bIns="0" rtlCol="0" anchor="t">
            <a:spAutoFit/>
          </a:bodyPr>
          <a:lstStyle/>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Uniform policy alignment and role-based product planning</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Budget structure and approval workflow design</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Inventory forecasting and replenishment modeling</a:t>
            </a:r>
          </a:p>
          <a:p>
            <a:pPr marL="431807" lvl="1" indent="-215904" algn="l">
              <a:lnSpc>
                <a:spcPts val="3260"/>
              </a:lnSpc>
              <a:buFont typeface="Arial"/>
              <a:buChar char="•"/>
            </a:pPr>
            <a:r>
              <a:rPr lang="en-US" sz="2000">
                <a:solidFill>
                  <a:srgbClr val="FFFFFF"/>
                </a:solidFill>
                <a:latin typeface="Niveau Grotesk"/>
                <a:ea typeface="Niveau Grotesk"/>
                <a:cs typeface="Niveau Grotesk"/>
                <a:sym typeface="Niveau Grotesk"/>
              </a:rPr>
              <a:t>Multi-location coordination and scalability planning</a:t>
            </a:r>
          </a:p>
        </p:txBody>
      </p:sp>
      <p:sp>
        <p:nvSpPr>
          <p:cNvPr id="11" name="TextBox 11"/>
          <p:cNvSpPr txBox="1"/>
          <p:nvPr/>
        </p:nvSpPr>
        <p:spPr>
          <a:xfrm>
            <a:off x="12306796" y="5689390"/>
            <a:ext cx="3535184" cy="9547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Bold"/>
                <a:ea typeface="Open Sans Bold"/>
                <a:cs typeface="Open Sans Bold"/>
                <a:sym typeface="Open Sans Bold"/>
              </a:rPr>
              <a:t>Our strategic framework includes: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54649" y="0"/>
            <a:ext cx="10133351" cy="4192636"/>
          </a:xfrm>
          <a:custGeom>
            <a:avLst/>
            <a:gdLst/>
            <a:ahLst/>
            <a:cxnLst/>
            <a:rect l="l" t="t" r="r" b="b"/>
            <a:pathLst>
              <a:path w="10133351" h="4192636">
                <a:moveTo>
                  <a:pt x="0" y="0"/>
                </a:moveTo>
                <a:lnTo>
                  <a:pt x="10133351" y="0"/>
                </a:lnTo>
                <a:lnTo>
                  <a:pt x="10133351" y="4192636"/>
                </a:lnTo>
                <a:lnTo>
                  <a:pt x="0" y="4192636"/>
                </a:lnTo>
                <a:lnTo>
                  <a:pt x="0" y="0"/>
                </a:lnTo>
                <a:close/>
              </a:path>
            </a:pathLst>
          </a:custGeom>
          <a:blipFill>
            <a:blip r:embed="rId2"/>
            <a:stretch>
              <a:fillRect b="-62594"/>
            </a:stretch>
          </a:blipFill>
        </p:spPr>
        <p:txBody>
          <a:bodyPr/>
          <a:lstStyle/>
          <a:p>
            <a:endParaRPr lang="en-US"/>
          </a:p>
        </p:txBody>
      </p:sp>
      <p:sp>
        <p:nvSpPr>
          <p:cNvPr id="3" name="AutoShape 3"/>
          <p:cNvSpPr/>
          <p:nvPr/>
        </p:nvSpPr>
        <p:spPr>
          <a:xfrm>
            <a:off x="10688480" y="9111772"/>
            <a:ext cx="989351" cy="0"/>
          </a:xfrm>
          <a:prstGeom prst="line">
            <a:avLst/>
          </a:prstGeom>
          <a:ln w="104775" cap="flat">
            <a:solidFill>
              <a:srgbClr val="664296"/>
            </a:solidFill>
            <a:prstDash val="solid"/>
            <a:headEnd type="none" w="sm" len="sm"/>
            <a:tailEnd type="none" w="sm" len="sm"/>
          </a:ln>
        </p:spPr>
        <p:txBody>
          <a:bodyPr/>
          <a:lstStyle/>
          <a:p>
            <a:endParaRPr lang="en-US"/>
          </a:p>
        </p:txBody>
      </p:sp>
      <p:sp>
        <p:nvSpPr>
          <p:cNvPr id="4" name="AutoShape 4"/>
          <p:cNvSpPr/>
          <p:nvPr/>
        </p:nvSpPr>
        <p:spPr>
          <a:xfrm>
            <a:off x="11677831" y="9111772"/>
            <a:ext cx="989351" cy="0"/>
          </a:xfrm>
          <a:prstGeom prst="line">
            <a:avLst/>
          </a:prstGeom>
          <a:ln w="104775" cap="flat">
            <a:solidFill>
              <a:srgbClr val="FD9D47"/>
            </a:solidFill>
            <a:prstDash val="solid"/>
            <a:headEnd type="none" w="sm" len="sm"/>
            <a:tailEnd type="none" w="sm" len="sm"/>
          </a:ln>
        </p:spPr>
        <p:txBody>
          <a:bodyPr/>
          <a:lstStyle/>
          <a:p>
            <a:endParaRPr lang="en-US"/>
          </a:p>
        </p:txBody>
      </p:sp>
      <p:grpSp>
        <p:nvGrpSpPr>
          <p:cNvPr id="5" name="Group 5"/>
          <p:cNvGrpSpPr/>
          <p:nvPr/>
        </p:nvGrpSpPr>
        <p:grpSpPr>
          <a:xfrm>
            <a:off x="0" y="0"/>
            <a:ext cx="8154649" cy="10287000"/>
            <a:chOff x="0" y="0"/>
            <a:chExt cx="2147727" cy="2709333"/>
          </a:xfrm>
        </p:grpSpPr>
        <p:sp>
          <p:nvSpPr>
            <p:cNvPr id="6" name="Freeform 6"/>
            <p:cNvSpPr/>
            <p:nvPr/>
          </p:nvSpPr>
          <p:spPr>
            <a:xfrm>
              <a:off x="0" y="0"/>
              <a:ext cx="2147727" cy="2709333"/>
            </a:xfrm>
            <a:custGeom>
              <a:avLst/>
              <a:gdLst/>
              <a:ahLst/>
              <a:cxnLst/>
              <a:rect l="l" t="t" r="r" b="b"/>
              <a:pathLst>
                <a:path w="2147727" h="2709333">
                  <a:moveTo>
                    <a:pt x="0" y="0"/>
                  </a:moveTo>
                  <a:lnTo>
                    <a:pt x="2147727" y="0"/>
                  </a:lnTo>
                  <a:lnTo>
                    <a:pt x="2147727" y="2709333"/>
                  </a:lnTo>
                  <a:lnTo>
                    <a:pt x="0" y="2709333"/>
                  </a:lnTo>
                  <a:close/>
                </a:path>
              </a:pathLst>
            </a:custGeom>
            <a:solidFill>
              <a:srgbClr val="664296"/>
            </a:solidFill>
          </p:spPr>
          <p:txBody>
            <a:bodyPr/>
            <a:lstStyle/>
            <a:p>
              <a:endParaRPr lang="en-US"/>
            </a:p>
          </p:txBody>
        </p:sp>
        <p:sp>
          <p:nvSpPr>
            <p:cNvPr id="7" name="TextBox 7"/>
            <p:cNvSpPr txBox="1"/>
            <p:nvPr/>
          </p:nvSpPr>
          <p:spPr>
            <a:xfrm>
              <a:off x="0" y="-38100"/>
              <a:ext cx="2147727" cy="274743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0" y="6828276"/>
            <a:ext cx="8154649" cy="3458724"/>
            <a:chOff x="0" y="0"/>
            <a:chExt cx="2147727" cy="910940"/>
          </a:xfrm>
        </p:grpSpPr>
        <p:sp>
          <p:nvSpPr>
            <p:cNvPr id="9" name="Freeform 9"/>
            <p:cNvSpPr/>
            <p:nvPr/>
          </p:nvSpPr>
          <p:spPr>
            <a:xfrm>
              <a:off x="0" y="0"/>
              <a:ext cx="2147727" cy="910940"/>
            </a:xfrm>
            <a:custGeom>
              <a:avLst/>
              <a:gdLst/>
              <a:ahLst/>
              <a:cxnLst/>
              <a:rect l="l" t="t" r="r" b="b"/>
              <a:pathLst>
                <a:path w="2147727" h="910940">
                  <a:moveTo>
                    <a:pt x="0" y="0"/>
                  </a:moveTo>
                  <a:lnTo>
                    <a:pt x="2147727" y="0"/>
                  </a:lnTo>
                  <a:lnTo>
                    <a:pt x="2147727" y="910940"/>
                  </a:lnTo>
                  <a:lnTo>
                    <a:pt x="0" y="910940"/>
                  </a:lnTo>
                  <a:close/>
                </a:path>
              </a:pathLst>
            </a:custGeom>
            <a:solidFill>
              <a:srgbClr val="CDCDCD"/>
            </a:solidFill>
          </p:spPr>
          <p:txBody>
            <a:bodyPr/>
            <a:lstStyle/>
            <a:p>
              <a:endParaRPr lang="en-US"/>
            </a:p>
          </p:txBody>
        </p:sp>
        <p:sp>
          <p:nvSpPr>
            <p:cNvPr id="10" name="TextBox 10"/>
            <p:cNvSpPr txBox="1"/>
            <p:nvPr/>
          </p:nvSpPr>
          <p:spPr>
            <a:xfrm>
              <a:off x="0" y="-95250"/>
              <a:ext cx="2147727" cy="1006190"/>
            </a:xfrm>
            <a:prstGeom prst="rect">
              <a:avLst/>
            </a:prstGeom>
          </p:spPr>
          <p:txBody>
            <a:bodyPr lIns="50800" tIns="50800" rIns="50800" bIns="50800" rtlCol="0" anchor="ctr"/>
            <a:lstStyle/>
            <a:p>
              <a:pPr algn="ctr">
                <a:lnSpc>
                  <a:spcPts val="3912"/>
                </a:lnSpc>
              </a:pPr>
              <a:endParaRPr/>
            </a:p>
          </p:txBody>
        </p:sp>
      </p:grpSp>
      <p:sp>
        <p:nvSpPr>
          <p:cNvPr id="11" name="Freeform 11"/>
          <p:cNvSpPr/>
          <p:nvPr/>
        </p:nvSpPr>
        <p:spPr>
          <a:xfrm>
            <a:off x="621871" y="8055967"/>
            <a:ext cx="2223954" cy="796175"/>
          </a:xfrm>
          <a:custGeom>
            <a:avLst/>
            <a:gdLst/>
            <a:ahLst/>
            <a:cxnLst/>
            <a:rect l="l" t="t" r="r" b="b"/>
            <a:pathLst>
              <a:path w="2223954" h="796175">
                <a:moveTo>
                  <a:pt x="0" y="0"/>
                </a:moveTo>
                <a:lnTo>
                  <a:pt x="2223953" y="0"/>
                </a:lnTo>
                <a:lnTo>
                  <a:pt x="2223953" y="796175"/>
                </a:lnTo>
                <a:lnTo>
                  <a:pt x="0" y="796175"/>
                </a:lnTo>
                <a:lnTo>
                  <a:pt x="0" y="0"/>
                </a:lnTo>
                <a:close/>
              </a:path>
            </a:pathLst>
          </a:custGeom>
          <a:blipFill>
            <a:blip r:embed="rId3"/>
            <a:stretch>
              <a:fillRect/>
            </a:stretch>
          </a:blipFill>
        </p:spPr>
        <p:txBody>
          <a:bodyPr/>
          <a:lstStyle/>
          <a:p>
            <a:endParaRPr lang="en-US"/>
          </a:p>
        </p:txBody>
      </p:sp>
      <p:sp>
        <p:nvSpPr>
          <p:cNvPr id="12" name="Freeform 12"/>
          <p:cNvSpPr/>
          <p:nvPr/>
        </p:nvSpPr>
        <p:spPr>
          <a:xfrm>
            <a:off x="3176688" y="7743950"/>
            <a:ext cx="1420209" cy="1420209"/>
          </a:xfrm>
          <a:custGeom>
            <a:avLst/>
            <a:gdLst/>
            <a:ahLst/>
            <a:cxnLst/>
            <a:rect l="l" t="t" r="r" b="b"/>
            <a:pathLst>
              <a:path w="1420209" h="1420209">
                <a:moveTo>
                  <a:pt x="0" y="0"/>
                </a:moveTo>
                <a:lnTo>
                  <a:pt x="1420209" y="0"/>
                </a:lnTo>
                <a:lnTo>
                  <a:pt x="1420209" y="1420209"/>
                </a:lnTo>
                <a:lnTo>
                  <a:pt x="0" y="1420209"/>
                </a:lnTo>
                <a:lnTo>
                  <a:pt x="0" y="0"/>
                </a:lnTo>
                <a:close/>
              </a:path>
            </a:pathLst>
          </a:custGeom>
          <a:blipFill>
            <a:blip r:embed="rId4"/>
            <a:stretch>
              <a:fillRect/>
            </a:stretch>
          </a:blipFill>
        </p:spPr>
        <p:txBody>
          <a:bodyPr/>
          <a:lstStyle/>
          <a:p>
            <a:endParaRPr lang="en-US"/>
          </a:p>
        </p:txBody>
      </p:sp>
      <p:sp>
        <p:nvSpPr>
          <p:cNvPr id="13" name="Freeform 13"/>
          <p:cNvSpPr/>
          <p:nvPr/>
        </p:nvSpPr>
        <p:spPr>
          <a:xfrm>
            <a:off x="4762803" y="7899959"/>
            <a:ext cx="2343048" cy="1108192"/>
          </a:xfrm>
          <a:custGeom>
            <a:avLst/>
            <a:gdLst/>
            <a:ahLst/>
            <a:cxnLst/>
            <a:rect l="l" t="t" r="r" b="b"/>
            <a:pathLst>
              <a:path w="2343048" h="1108192">
                <a:moveTo>
                  <a:pt x="0" y="0"/>
                </a:moveTo>
                <a:lnTo>
                  <a:pt x="2343049" y="0"/>
                </a:lnTo>
                <a:lnTo>
                  <a:pt x="2343049" y="1108192"/>
                </a:lnTo>
                <a:lnTo>
                  <a:pt x="0" y="1108192"/>
                </a:lnTo>
                <a:lnTo>
                  <a:pt x="0" y="0"/>
                </a:lnTo>
                <a:close/>
              </a:path>
            </a:pathLst>
          </a:custGeom>
          <a:blipFill>
            <a:blip r:embed="rId5"/>
            <a:stretch>
              <a:fillRect b="-17912"/>
            </a:stretch>
          </a:blipFill>
        </p:spPr>
        <p:txBody>
          <a:bodyPr/>
          <a:lstStyle/>
          <a:p>
            <a:endParaRPr lang="en-US"/>
          </a:p>
        </p:txBody>
      </p:sp>
      <p:sp>
        <p:nvSpPr>
          <p:cNvPr id="14" name="Freeform 14"/>
          <p:cNvSpPr/>
          <p:nvPr/>
        </p:nvSpPr>
        <p:spPr>
          <a:xfrm>
            <a:off x="780919" y="9025893"/>
            <a:ext cx="1480149" cy="1179622"/>
          </a:xfrm>
          <a:custGeom>
            <a:avLst/>
            <a:gdLst/>
            <a:ahLst/>
            <a:cxnLst/>
            <a:rect l="l" t="t" r="r" b="b"/>
            <a:pathLst>
              <a:path w="1480149" h="1179622">
                <a:moveTo>
                  <a:pt x="0" y="0"/>
                </a:moveTo>
                <a:lnTo>
                  <a:pt x="1480149" y="0"/>
                </a:lnTo>
                <a:lnTo>
                  <a:pt x="1480149" y="1179622"/>
                </a:lnTo>
                <a:lnTo>
                  <a:pt x="0" y="1179622"/>
                </a:lnTo>
                <a:lnTo>
                  <a:pt x="0" y="0"/>
                </a:lnTo>
                <a:close/>
              </a:path>
            </a:pathLst>
          </a:custGeom>
          <a:blipFill>
            <a:blip r:embed="rId6"/>
            <a:stretch>
              <a:fillRect/>
            </a:stretch>
          </a:blipFill>
        </p:spPr>
        <p:txBody>
          <a:bodyPr/>
          <a:lstStyle/>
          <a:p>
            <a:endParaRPr lang="en-US"/>
          </a:p>
        </p:txBody>
      </p:sp>
      <p:sp>
        <p:nvSpPr>
          <p:cNvPr id="15" name="Freeform 15"/>
          <p:cNvSpPr/>
          <p:nvPr/>
        </p:nvSpPr>
        <p:spPr>
          <a:xfrm>
            <a:off x="2790144" y="9072680"/>
            <a:ext cx="2193298" cy="1196033"/>
          </a:xfrm>
          <a:custGeom>
            <a:avLst/>
            <a:gdLst/>
            <a:ahLst/>
            <a:cxnLst/>
            <a:rect l="l" t="t" r="r" b="b"/>
            <a:pathLst>
              <a:path w="2193298" h="1196033">
                <a:moveTo>
                  <a:pt x="0" y="0"/>
                </a:moveTo>
                <a:lnTo>
                  <a:pt x="2193298" y="0"/>
                </a:lnTo>
                <a:lnTo>
                  <a:pt x="2193298" y="1196033"/>
                </a:lnTo>
                <a:lnTo>
                  <a:pt x="0" y="1196033"/>
                </a:lnTo>
                <a:lnTo>
                  <a:pt x="0" y="0"/>
                </a:lnTo>
                <a:close/>
              </a:path>
            </a:pathLst>
          </a:custGeom>
          <a:blipFill>
            <a:blip r:embed="rId7"/>
            <a:stretch>
              <a:fillRect/>
            </a:stretch>
          </a:blipFill>
        </p:spPr>
        <p:txBody>
          <a:bodyPr/>
          <a:lstStyle/>
          <a:p>
            <a:endParaRPr lang="en-US"/>
          </a:p>
        </p:txBody>
      </p:sp>
      <p:sp>
        <p:nvSpPr>
          <p:cNvPr id="16" name="Freeform 16"/>
          <p:cNvSpPr/>
          <p:nvPr/>
        </p:nvSpPr>
        <p:spPr>
          <a:xfrm>
            <a:off x="15213655" y="1624981"/>
            <a:ext cx="220953" cy="165514"/>
          </a:xfrm>
          <a:custGeom>
            <a:avLst/>
            <a:gdLst/>
            <a:ahLst/>
            <a:cxnLst/>
            <a:rect l="l" t="t" r="r" b="b"/>
            <a:pathLst>
              <a:path w="220953" h="165514">
                <a:moveTo>
                  <a:pt x="0" y="0"/>
                </a:moveTo>
                <a:lnTo>
                  <a:pt x="220953" y="0"/>
                </a:lnTo>
                <a:lnTo>
                  <a:pt x="220953" y="165514"/>
                </a:lnTo>
                <a:lnTo>
                  <a:pt x="0" y="165514"/>
                </a:lnTo>
                <a:lnTo>
                  <a:pt x="0" y="0"/>
                </a:lnTo>
                <a:close/>
              </a:path>
            </a:pathLst>
          </a:custGeom>
          <a:blipFill>
            <a:blip>
              <a:alphaModFix amt="65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3110848" y="1930804"/>
            <a:ext cx="220953" cy="165514"/>
          </a:xfrm>
          <a:custGeom>
            <a:avLst/>
            <a:gdLst/>
            <a:ahLst/>
            <a:cxnLst/>
            <a:rect l="l" t="t" r="r" b="b"/>
            <a:pathLst>
              <a:path w="220953" h="165514">
                <a:moveTo>
                  <a:pt x="0" y="0"/>
                </a:moveTo>
                <a:lnTo>
                  <a:pt x="220953" y="0"/>
                </a:lnTo>
                <a:lnTo>
                  <a:pt x="220953" y="165514"/>
                </a:lnTo>
                <a:lnTo>
                  <a:pt x="0" y="165514"/>
                </a:lnTo>
                <a:lnTo>
                  <a:pt x="0" y="0"/>
                </a:lnTo>
                <a:close/>
              </a:path>
            </a:pathLst>
          </a:custGeom>
          <a:blipFill>
            <a:blip>
              <a:alphaModFix amt="65999"/>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4762803" y="9063155"/>
            <a:ext cx="2369822" cy="1105098"/>
          </a:xfrm>
          <a:custGeom>
            <a:avLst/>
            <a:gdLst/>
            <a:ahLst/>
            <a:cxnLst/>
            <a:rect l="l" t="t" r="r" b="b"/>
            <a:pathLst>
              <a:path w="2369822" h="1105098">
                <a:moveTo>
                  <a:pt x="0" y="0"/>
                </a:moveTo>
                <a:lnTo>
                  <a:pt x="2369823" y="0"/>
                </a:lnTo>
                <a:lnTo>
                  <a:pt x="2369823" y="1105098"/>
                </a:lnTo>
                <a:lnTo>
                  <a:pt x="0" y="1105098"/>
                </a:lnTo>
                <a:lnTo>
                  <a:pt x="0" y="0"/>
                </a:lnTo>
                <a:close/>
              </a:path>
            </a:pathLst>
          </a:custGeom>
          <a:blipFill>
            <a:blip r:embed="rId10"/>
            <a:stretch>
              <a:fillRect/>
            </a:stretch>
          </a:blipFill>
        </p:spPr>
        <p:txBody>
          <a:bodyPr/>
          <a:lstStyle/>
          <a:p>
            <a:endParaRPr lang="en-US"/>
          </a:p>
        </p:txBody>
      </p:sp>
      <p:sp>
        <p:nvSpPr>
          <p:cNvPr id="19" name="TextBox 19"/>
          <p:cNvSpPr txBox="1"/>
          <p:nvPr/>
        </p:nvSpPr>
        <p:spPr>
          <a:xfrm>
            <a:off x="9000510" y="4249355"/>
            <a:ext cx="7894447" cy="1642093"/>
          </a:xfrm>
          <a:prstGeom prst="rect">
            <a:avLst/>
          </a:prstGeom>
        </p:spPr>
        <p:txBody>
          <a:bodyPr lIns="0" tIns="0" rIns="0" bIns="0" rtlCol="0" anchor="t">
            <a:spAutoFit/>
          </a:bodyPr>
          <a:lstStyle/>
          <a:p>
            <a:pPr algn="l">
              <a:lnSpc>
                <a:spcPts val="6600"/>
              </a:lnSpc>
            </a:pPr>
            <a:r>
              <a:rPr lang="en-US" sz="4400" b="1">
                <a:solidFill>
                  <a:srgbClr val="000000"/>
                </a:solidFill>
                <a:latin typeface="Open Sans Bold"/>
                <a:ea typeface="Open Sans Bold"/>
                <a:cs typeface="Open Sans Bold"/>
                <a:sym typeface="Open Sans Bold"/>
              </a:rPr>
              <a:t>What’s Included in a Managed Uniform Program</a:t>
            </a:r>
          </a:p>
        </p:txBody>
      </p:sp>
      <p:sp>
        <p:nvSpPr>
          <p:cNvPr id="20" name="TextBox 20"/>
          <p:cNvSpPr txBox="1"/>
          <p:nvPr/>
        </p:nvSpPr>
        <p:spPr>
          <a:xfrm>
            <a:off x="9661367" y="6232246"/>
            <a:ext cx="7119916" cy="2443478"/>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Our managed uniform programs are comprehensive — eliminating the need to coordinate multiple vendors or internal teams. We centralize sourcing, provide in-house decoration, and oversee inventory &amp; distribution under one structured program.</a:t>
            </a:r>
          </a:p>
          <a:p>
            <a:pPr algn="l">
              <a:lnSpc>
                <a:spcPts val="3260"/>
              </a:lnSpc>
            </a:pPr>
            <a:endParaRPr lang="en-US" sz="2000">
              <a:solidFill>
                <a:srgbClr val="000000"/>
              </a:solidFill>
              <a:latin typeface="Niveau Grotesk"/>
              <a:ea typeface="Niveau Grotesk"/>
              <a:cs typeface="Niveau Grotesk"/>
              <a:sym typeface="Niveau Grotesk"/>
            </a:endParaRPr>
          </a:p>
          <a:p>
            <a:pPr algn="l">
              <a:lnSpc>
                <a:spcPts val="3260"/>
              </a:lnSpc>
            </a:pPr>
            <a:r>
              <a:rPr lang="en-US" sz="2000">
                <a:solidFill>
                  <a:srgbClr val="000000"/>
                </a:solidFill>
                <a:latin typeface="Niveau Grotesk"/>
                <a:ea typeface="Niveau Grotesk"/>
                <a:cs typeface="Niveau Grotesk"/>
                <a:sym typeface="Niveau Grotesk"/>
              </a:rPr>
              <a:t>The result is one cohesive system instead of scattered efforts.</a:t>
            </a:r>
          </a:p>
        </p:txBody>
      </p:sp>
      <p:sp>
        <p:nvSpPr>
          <p:cNvPr id="21" name="TextBox 21"/>
          <p:cNvSpPr txBox="1"/>
          <p:nvPr/>
        </p:nvSpPr>
        <p:spPr>
          <a:xfrm>
            <a:off x="1298543" y="1695245"/>
            <a:ext cx="5682347" cy="4899531"/>
          </a:xfrm>
          <a:prstGeom prst="rect">
            <a:avLst/>
          </a:prstGeom>
        </p:spPr>
        <p:txBody>
          <a:bodyPr lIns="0" tIns="0" rIns="0" bIns="0" rtlCol="0" anchor="t">
            <a:spAutoFit/>
          </a:bodyPr>
          <a:lstStyle/>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Strategic sourcing and curated product selection</a:t>
            </a:r>
          </a:p>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Decoration services (embroidery, screen printing, DTF)</a:t>
            </a:r>
          </a:p>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Warehousing and inventory management</a:t>
            </a:r>
          </a:p>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Customized online uniform ordering platform</a:t>
            </a:r>
          </a:p>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Individual fulfillment to employees or bulk facility shipments</a:t>
            </a:r>
          </a:p>
          <a:p>
            <a:pPr marL="474986" lvl="1" indent="-237493" algn="l">
              <a:lnSpc>
                <a:spcPts val="3586"/>
              </a:lnSpc>
              <a:buFont typeface="Arial"/>
              <a:buChar char="•"/>
            </a:pPr>
            <a:r>
              <a:rPr lang="en-US" sz="2200">
                <a:solidFill>
                  <a:srgbClr val="FFFFFF"/>
                </a:solidFill>
                <a:latin typeface="Niveau Grotesk"/>
                <a:ea typeface="Niveau Grotesk"/>
                <a:cs typeface="Niveau Grotesk"/>
                <a:sym typeface="Niveau Grotesk"/>
              </a:rPr>
              <a:t>Reporting and analytics for program oversight</a:t>
            </a:r>
          </a:p>
        </p:txBody>
      </p:sp>
      <p:sp>
        <p:nvSpPr>
          <p:cNvPr id="22" name="TextBox 22"/>
          <p:cNvSpPr txBox="1"/>
          <p:nvPr/>
        </p:nvSpPr>
        <p:spPr>
          <a:xfrm>
            <a:off x="2568045" y="503683"/>
            <a:ext cx="3366283" cy="9547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Bold"/>
                <a:ea typeface="Open Sans Bold"/>
                <a:cs typeface="Open Sans Bold"/>
                <a:sym typeface="Open Sans Bold"/>
              </a:rPr>
              <a:t>Program components include:</a:t>
            </a:r>
          </a:p>
        </p:txBody>
      </p:sp>
      <p:sp>
        <p:nvSpPr>
          <p:cNvPr id="23" name="TextBox 23"/>
          <p:cNvSpPr txBox="1"/>
          <p:nvPr/>
        </p:nvSpPr>
        <p:spPr>
          <a:xfrm>
            <a:off x="2505653" y="6733026"/>
            <a:ext cx="3143343" cy="9547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Bold"/>
                <a:ea typeface="Open Sans Bold"/>
                <a:cs typeface="Open Sans Bold"/>
                <a:sym typeface="Open Sans Bold"/>
              </a:rPr>
              <a:t>Some of our uniform clients: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728890"/>
            <a:ext cx="6548781" cy="4558110"/>
          </a:xfrm>
          <a:custGeom>
            <a:avLst/>
            <a:gdLst/>
            <a:ahLst/>
            <a:cxnLst/>
            <a:rect l="l" t="t" r="r" b="b"/>
            <a:pathLst>
              <a:path w="6548781" h="4558110">
                <a:moveTo>
                  <a:pt x="0" y="0"/>
                </a:moveTo>
                <a:lnTo>
                  <a:pt x="6548781" y="0"/>
                </a:lnTo>
                <a:lnTo>
                  <a:pt x="6548781" y="4558110"/>
                </a:lnTo>
                <a:lnTo>
                  <a:pt x="0" y="4558110"/>
                </a:lnTo>
                <a:lnTo>
                  <a:pt x="0" y="0"/>
                </a:lnTo>
                <a:close/>
              </a:path>
            </a:pathLst>
          </a:custGeom>
          <a:blipFill>
            <a:blip r:embed="rId2"/>
            <a:stretch>
              <a:fillRect l="-13802" r="-13802"/>
            </a:stretch>
          </a:blipFill>
        </p:spPr>
        <p:txBody>
          <a:bodyPr/>
          <a:lstStyle/>
          <a:p>
            <a:endParaRPr lang="en-US"/>
          </a:p>
        </p:txBody>
      </p:sp>
      <p:sp>
        <p:nvSpPr>
          <p:cNvPr id="3" name="Freeform 3"/>
          <p:cNvSpPr/>
          <p:nvPr/>
        </p:nvSpPr>
        <p:spPr>
          <a:xfrm>
            <a:off x="7404565" y="4803691"/>
            <a:ext cx="3778591" cy="3393160"/>
          </a:xfrm>
          <a:custGeom>
            <a:avLst/>
            <a:gdLst/>
            <a:ahLst/>
            <a:cxnLst/>
            <a:rect l="l" t="t" r="r" b="b"/>
            <a:pathLst>
              <a:path w="3778591" h="3393160">
                <a:moveTo>
                  <a:pt x="0" y="0"/>
                </a:moveTo>
                <a:lnTo>
                  <a:pt x="3778591" y="0"/>
                </a:lnTo>
                <a:lnTo>
                  <a:pt x="3778591" y="3393161"/>
                </a:lnTo>
                <a:lnTo>
                  <a:pt x="0" y="3393161"/>
                </a:lnTo>
                <a:lnTo>
                  <a:pt x="0" y="0"/>
                </a:lnTo>
                <a:close/>
              </a:path>
            </a:pathLst>
          </a:custGeom>
          <a:blipFill>
            <a:blip r:embed="rId3"/>
            <a:stretch>
              <a:fillRect l="-10378" r="-10378"/>
            </a:stretch>
          </a:blipFill>
        </p:spPr>
        <p:txBody>
          <a:bodyPr/>
          <a:lstStyle/>
          <a:p>
            <a:endParaRPr lang="en-US"/>
          </a:p>
        </p:txBody>
      </p:sp>
      <p:grpSp>
        <p:nvGrpSpPr>
          <p:cNvPr id="4" name="Group 4"/>
          <p:cNvGrpSpPr/>
          <p:nvPr/>
        </p:nvGrpSpPr>
        <p:grpSpPr>
          <a:xfrm>
            <a:off x="7404565" y="3632075"/>
            <a:ext cx="3778591" cy="982709"/>
            <a:chOff x="0" y="0"/>
            <a:chExt cx="995184" cy="258821"/>
          </a:xfrm>
        </p:grpSpPr>
        <p:sp>
          <p:nvSpPr>
            <p:cNvPr id="5" name="Freeform 5"/>
            <p:cNvSpPr/>
            <p:nvPr/>
          </p:nvSpPr>
          <p:spPr>
            <a:xfrm>
              <a:off x="0" y="0"/>
              <a:ext cx="995184" cy="258821"/>
            </a:xfrm>
            <a:custGeom>
              <a:avLst/>
              <a:gdLst/>
              <a:ahLst/>
              <a:cxnLst/>
              <a:rect l="l" t="t" r="r" b="b"/>
              <a:pathLst>
                <a:path w="995184" h="258821">
                  <a:moveTo>
                    <a:pt x="0" y="0"/>
                  </a:moveTo>
                  <a:lnTo>
                    <a:pt x="995184" y="0"/>
                  </a:lnTo>
                  <a:lnTo>
                    <a:pt x="995184" y="258821"/>
                  </a:lnTo>
                  <a:lnTo>
                    <a:pt x="0" y="258821"/>
                  </a:lnTo>
                  <a:close/>
                </a:path>
              </a:pathLst>
            </a:custGeom>
            <a:solidFill>
              <a:srgbClr val="664296"/>
            </a:solidFill>
          </p:spPr>
          <p:txBody>
            <a:bodyPr/>
            <a:lstStyle/>
            <a:p>
              <a:endParaRPr lang="en-US"/>
            </a:p>
          </p:txBody>
        </p:sp>
        <p:sp>
          <p:nvSpPr>
            <p:cNvPr id="6" name="TextBox 6"/>
            <p:cNvSpPr txBox="1"/>
            <p:nvPr/>
          </p:nvSpPr>
          <p:spPr>
            <a:xfrm>
              <a:off x="0" y="-38100"/>
              <a:ext cx="995184" cy="29692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588987">
            <a:off x="10744068" y="2439123"/>
            <a:ext cx="1235622" cy="441735"/>
          </a:xfrm>
          <a:custGeom>
            <a:avLst/>
            <a:gdLst/>
            <a:ahLst/>
            <a:cxnLst/>
            <a:rect l="l" t="t" r="r" b="b"/>
            <a:pathLst>
              <a:path w="1235622" h="441735">
                <a:moveTo>
                  <a:pt x="0" y="0"/>
                </a:moveTo>
                <a:lnTo>
                  <a:pt x="1235622" y="0"/>
                </a:lnTo>
                <a:lnTo>
                  <a:pt x="1235622" y="441735"/>
                </a:lnTo>
                <a:lnTo>
                  <a:pt x="0" y="4417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483092" y="1309721"/>
            <a:ext cx="5293052" cy="1642093"/>
          </a:xfrm>
          <a:prstGeom prst="rect">
            <a:avLst/>
          </a:prstGeom>
        </p:spPr>
        <p:txBody>
          <a:bodyPr lIns="0" tIns="0" rIns="0" bIns="0" rtlCol="0" anchor="t">
            <a:spAutoFit/>
          </a:bodyPr>
          <a:lstStyle/>
          <a:p>
            <a:pPr algn="l">
              <a:lnSpc>
                <a:spcPts val="6600"/>
              </a:lnSpc>
            </a:pPr>
            <a:r>
              <a:rPr lang="en-US" sz="4400" b="1">
                <a:solidFill>
                  <a:srgbClr val="000000"/>
                </a:solidFill>
                <a:latin typeface="Open Sans Ultra-Bold"/>
                <a:ea typeface="Open Sans Ultra-Bold"/>
                <a:cs typeface="Open Sans Ultra-Bold"/>
                <a:sym typeface="Open Sans Ultra-Bold"/>
              </a:rPr>
              <a:t>Technology That Supports Control</a:t>
            </a:r>
          </a:p>
        </p:txBody>
      </p:sp>
      <p:sp>
        <p:nvSpPr>
          <p:cNvPr id="9" name="TextBox 9"/>
          <p:cNvSpPr txBox="1"/>
          <p:nvPr/>
        </p:nvSpPr>
        <p:spPr>
          <a:xfrm>
            <a:off x="1483092" y="3536825"/>
            <a:ext cx="4838624" cy="1214753"/>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A successful uniform program requires more than product availability — it requires structure, visibility, and accountability.</a:t>
            </a:r>
          </a:p>
        </p:txBody>
      </p:sp>
      <p:sp>
        <p:nvSpPr>
          <p:cNvPr id="10" name="TextBox 10"/>
          <p:cNvSpPr txBox="1"/>
          <p:nvPr/>
        </p:nvSpPr>
        <p:spPr>
          <a:xfrm>
            <a:off x="7880282" y="3817487"/>
            <a:ext cx="2827157" cy="515238"/>
          </a:xfrm>
          <a:prstGeom prst="rect">
            <a:avLst/>
          </a:prstGeom>
        </p:spPr>
        <p:txBody>
          <a:bodyPr lIns="0" tIns="0" rIns="0" bIns="0" rtlCol="0" anchor="t">
            <a:spAutoFit/>
          </a:bodyPr>
          <a:lstStyle/>
          <a:p>
            <a:pPr algn="ctr">
              <a:lnSpc>
                <a:spcPts val="4238"/>
              </a:lnSpc>
            </a:pPr>
            <a:r>
              <a:rPr lang="en-US" sz="2600">
                <a:solidFill>
                  <a:srgbClr val="FFFFFF"/>
                </a:solidFill>
                <a:latin typeface="Niveau Grotesk Bold"/>
                <a:ea typeface="Niveau Grotesk Bold"/>
                <a:cs typeface="Niveau Grotesk Bold"/>
                <a:sym typeface="Niveau Grotesk Bold"/>
              </a:rPr>
              <a:t>Customize Needs</a:t>
            </a:r>
          </a:p>
        </p:txBody>
      </p:sp>
      <p:sp>
        <p:nvSpPr>
          <p:cNvPr id="11" name="TextBox 11"/>
          <p:cNvSpPr txBox="1"/>
          <p:nvPr/>
        </p:nvSpPr>
        <p:spPr>
          <a:xfrm>
            <a:off x="12527402" y="2185963"/>
            <a:ext cx="4061289" cy="3262628"/>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Each store is tailored to your brand standards, workforce roles, and internal approval processes. Employees see only what’s approved for their position, while leadership maintains clear oversight of budgets, ordering activity, and program compliance.</a:t>
            </a:r>
          </a:p>
        </p:txBody>
      </p:sp>
      <p:sp>
        <p:nvSpPr>
          <p:cNvPr id="12" name="TextBox 12"/>
          <p:cNvSpPr txBox="1"/>
          <p:nvPr/>
        </p:nvSpPr>
        <p:spPr>
          <a:xfrm>
            <a:off x="12527402" y="5757465"/>
            <a:ext cx="4061289" cy="3262628"/>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Behind the scenes, real-time inventory tracking and reporting provide the transparency needed to forecast demand, reduce waste, and prevent stock disruptions. The result is a uniform program that feels seamless to employees and strategic to leadership.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04119" y="0"/>
            <a:ext cx="4385694" cy="10287000"/>
            <a:chOff x="0" y="0"/>
            <a:chExt cx="1155080" cy="2709333"/>
          </a:xfrm>
        </p:grpSpPr>
        <p:sp>
          <p:nvSpPr>
            <p:cNvPr id="3" name="Freeform 3"/>
            <p:cNvSpPr/>
            <p:nvPr/>
          </p:nvSpPr>
          <p:spPr>
            <a:xfrm>
              <a:off x="0" y="0"/>
              <a:ext cx="1155080" cy="2709333"/>
            </a:xfrm>
            <a:custGeom>
              <a:avLst/>
              <a:gdLst/>
              <a:ahLst/>
              <a:cxnLst/>
              <a:rect l="l" t="t" r="r" b="b"/>
              <a:pathLst>
                <a:path w="1155080" h="2709333">
                  <a:moveTo>
                    <a:pt x="0" y="0"/>
                  </a:moveTo>
                  <a:lnTo>
                    <a:pt x="1155080" y="0"/>
                  </a:lnTo>
                  <a:lnTo>
                    <a:pt x="1155080" y="2709333"/>
                  </a:lnTo>
                  <a:lnTo>
                    <a:pt x="0" y="2709333"/>
                  </a:lnTo>
                  <a:close/>
                </a:path>
              </a:pathLst>
            </a:custGeom>
            <a:solidFill>
              <a:srgbClr val="664296"/>
            </a:solidFill>
          </p:spPr>
          <p:txBody>
            <a:bodyPr/>
            <a:lstStyle/>
            <a:p>
              <a:endParaRPr lang="en-US"/>
            </a:p>
          </p:txBody>
        </p:sp>
        <p:sp>
          <p:nvSpPr>
            <p:cNvPr id="4" name="TextBox 4"/>
            <p:cNvSpPr txBox="1"/>
            <p:nvPr/>
          </p:nvSpPr>
          <p:spPr>
            <a:xfrm>
              <a:off x="0" y="-38100"/>
              <a:ext cx="1155080"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689813" y="27088"/>
            <a:ext cx="5598187" cy="10259912"/>
          </a:xfrm>
          <a:custGeom>
            <a:avLst/>
            <a:gdLst/>
            <a:ahLst/>
            <a:cxnLst/>
            <a:rect l="l" t="t" r="r" b="b"/>
            <a:pathLst>
              <a:path w="5598187" h="10259912">
                <a:moveTo>
                  <a:pt x="0" y="0"/>
                </a:moveTo>
                <a:lnTo>
                  <a:pt x="5598187" y="0"/>
                </a:lnTo>
                <a:lnTo>
                  <a:pt x="5598187" y="10259912"/>
                </a:lnTo>
                <a:lnTo>
                  <a:pt x="0" y="10259912"/>
                </a:lnTo>
                <a:lnTo>
                  <a:pt x="0" y="0"/>
                </a:lnTo>
                <a:close/>
              </a:path>
            </a:pathLst>
          </a:custGeom>
          <a:blipFill>
            <a:blip r:embed="rId2"/>
            <a:stretch>
              <a:fillRect l="-87539" r="-87539"/>
            </a:stretch>
          </a:blipFill>
        </p:spPr>
        <p:txBody>
          <a:bodyPr/>
          <a:lstStyle/>
          <a:p>
            <a:endParaRPr lang="en-US"/>
          </a:p>
        </p:txBody>
      </p:sp>
      <p:sp>
        <p:nvSpPr>
          <p:cNvPr id="6" name="AutoShape 6"/>
          <p:cNvSpPr/>
          <p:nvPr/>
        </p:nvSpPr>
        <p:spPr>
          <a:xfrm>
            <a:off x="9231534" y="5120873"/>
            <a:ext cx="2530865" cy="0"/>
          </a:xfrm>
          <a:prstGeom prst="line">
            <a:avLst/>
          </a:prstGeom>
          <a:ln w="47625" cap="flat">
            <a:solidFill>
              <a:srgbClr val="F98A1E"/>
            </a:solidFill>
            <a:prstDash val="solid"/>
            <a:headEnd type="none" w="sm" len="sm"/>
            <a:tailEnd type="none" w="sm" len="sm"/>
          </a:ln>
        </p:spPr>
        <p:txBody>
          <a:bodyPr/>
          <a:lstStyle/>
          <a:p>
            <a:endParaRPr lang="en-US"/>
          </a:p>
        </p:txBody>
      </p:sp>
      <p:sp>
        <p:nvSpPr>
          <p:cNvPr id="7" name="Freeform 7"/>
          <p:cNvSpPr/>
          <p:nvPr/>
        </p:nvSpPr>
        <p:spPr>
          <a:xfrm>
            <a:off x="9231534" y="725049"/>
            <a:ext cx="531102" cy="531102"/>
          </a:xfrm>
          <a:custGeom>
            <a:avLst/>
            <a:gdLst/>
            <a:ahLst/>
            <a:cxnLst/>
            <a:rect l="l" t="t" r="r" b="b"/>
            <a:pathLst>
              <a:path w="531102" h="531102">
                <a:moveTo>
                  <a:pt x="0" y="0"/>
                </a:moveTo>
                <a:lnTo>
                  <a:pt x="531102" y="0"/>
                </a:lnTo>
                <a:lnTo>
                  <a:pt x="531102" y="531102"/>
                </a:lnTo>
                <a:lnTo>
                  <a:pt x="0" y="5311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9231534" y="5661797"/>
            <a:ext cx="531102" cy="531102"/>
          </a:xfrm>
          <a:custGeom>
            <a:avLst/>
            <a:gdLst/>
            <a:ahLst/>
            <a:cxnLst/>
            <a:rect l="l" t="t" r="r" b="b"/>
            <a:pathLst>
              <a:path w="531102" h="531102">
                <a:moveTo>
                  <a:pt x="0" y="0"/>
                </a:moveTo>
                <a:lnTo>
                  <a:pt x="531102" y="0"/>
                </a:lnTo>
                <a:lnTo>
                  <a:pt x="531102" y="531102"/>
                </a:lnTo>
                <a:lnTo>
                  <a:pt x="0" y="5311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8700" y="1122801"/>
            <a:ext cx="6435160" cy="1642093"/>
          </a:xfrm>
          <a:prstGeom prst="rect">
            <a:avLst/>
          </a:prstGeom>
        </p:spPr>
        <p:txBody>
          <a:bodyPr lIns="0" tIns="0" rIns="0" bIns="0" rtlCol="0" anchor="t">
            <a:spAutoFit/>
          </a:bodyPr>
          <a:lstStyle/>
          <a:p>
            <a:pPr algn="l">
              <a:lnSpc>
                <a:spcPts val="6600"/>
              </a:lnSpc>
            </a:pPr>
            <a:r>
              <a:rPr lang="en-US" sz="4400" b="1">
                <a:solidFill>
                  <a:srgbClr val="000000"/>
                </a:solidFill>
                <a:latin typeface="Open Sans Ultra-Bold"/>
                <a:ea typeface="Open Sans Ultra-Bold"/>
                <a:cs typeface="Open Sans Ultra-Bold"/>
                <a:sym typeface="Open Sans Ultra-Bold"/>
              </a:rPr>
              <a:t>Operational &amp; Financial Benefits</a:t>
            </a:r>
          </a:p>
        </p:txBody>
      </p:sp>
      <p:sp>
        <p:nvSpPr>
          <p:cNvPr id="10" name="TextBox 10"/>
          <p:cNvSpPr txBox="1"/>
          <p:nvPr/>
        </p:nvSpPr>
        <p:spPr>
          <a:xfrm>
            <a:off x="948636" y="3074295"/>
            <a:ext cx="6161054" cy="2853053"/>
          </a:xfrm>
          <a:prstGeom prst="rect">
            <a:avLst/>
          </a:prstGeom>
        </p:spPr>
        <p:txBody>
          <a:bodyPr lIns="0" tIns="0" rIns="0" bIns="0" rtlCol="0" anchor="t">
            <a:spAutoFit/>
          </a:bodyPr>
          <a:lstStyle/>
          <a:p>
            <a:pPr algn="l">
              <a:lnSpc>
                <a:spcPts val="3260"/>
              </a:lnSpc>
            </a:pPr>
            <a:r>
              <a:rPr lang="en-US" sz="2000">
                <a:solidFill>
                  <a:srgbClr val="000000"/>
                </a:solidFill>
                <a:latin typeface="Niveau Grotesk"/>
                <a:ea typeface="Niveau Grotesk"/>
                <a:cs typeface="Niveau Grotesk"/>
                <a:sym typeface="Niveau Grotesk"/>
              </a:rPr>
              <a:t>A managed uniform program doesn’t just improve ordering — it improves efficiency across your organization. By centralizing procurement and introducing structure, companies gain measurable improvements in both cost control and time savings.</a:t>
            </a:r>
          </a:p>
          <a:p>
            <a:pPr algn="l">
              <a:lnSpc>
                <a:spcPts val="3260"/>
              </a:lnSpc>
            </a:pPr>
            <a:endParaRPr lang="en-US" sz="2000">
              <a:solidFill>
                <a:srgbClr val="000000"/>
              </a:solidFill>
              <a:latin typeface="Niveau Grotesk"/>
              <a:ea typeface="Niveau Grotesk"/>
              <a:cs typeface="Niveau Grotesk"/>
              <a:sym typeface="Niveau Grotesk"/>
            </a:endParaRPr>
          </a:p>
          <a:p>
            <a:pPr algn="l">
              <a:lnSpc>
                <a:spcPts val="3260"/>
              </a:lnSpc>
            </a:pPr>
            <a:r>
              <a:rPr lang="en-US" sz="2000">
                <a:solidFill>
                  <a:srgbClr val="000000"/>
                </a:solidFill>
                <a:latin typeface="Niveau Grotesk"/>
                <a:ea typeface="Niveau Grotesk"/>
                <a:cs typeface="Niveau Grotesk"/>
                <a:sym typeface="Niveau Grotesk"/>
              </a:rPr>
              <a:t>Uniforms become predictable, not reactive.</a:t>
            </a:r>
          </a:p>
        </p:txBody>
      </p:sp>
      <p:sp>
        <p:nvSpPr>
          <p:cNvPr id="11" name="TextBox 11"/>
          <p:cNvSpPr txBox="1"/>
          <p:nvPr/>
        </p:nvSpPr>
        <p:spPr>
          <a:xfrm>
            <a:off x="948636" y="6784592"/>
            <a:ext cx="6161054" cy="2433953"/>
          </a:xfrm>
          <a:prstGeom prst="rect">
            <a:avLst/>
          </a:prstGeom>
        </p:spPr>
        <p:txBody>
          <a:bodyPr lIns="0" tIns="0" rIns="0" bIns="0" rtlCol="0" anchor="t">
            <a:spAutoFit/>
          </a:bodyPr>
          <a:lstStyle/>
          <a:p>
            <a:pPr algn="just">
              <a:lnSpc>
                <a:spcPts val="3260"/>
              </a:lnSpc>
            </a:pPr>
            <a:r>
              <a:rPr lang="en-US" sz="2000">
                <a:solidFill>
                  <a:srgbClr val="000000"/>
                </a:solidFill>
                <a:latin typeface="Niveau Grotesk Bold"/>
                <a:ea typeface="Niveau Grotesk Bold"/>
                <a:cs typeface="Niveau Grotesk Bold"/>
                <a:sym typeface="Niveau Grotesk Bold"/>
              </a:rPr>
              <a:t>Benefits you can expect:</a:t>
            </a:r>
          </a:p>
          <a:p>
            <a:pPr marL="431807" lvl="1" indent="-215904" algn="l">
              <a:lnSpc>
                <a:spcPts val="3260"/>
              </a:lnSpc>
              <a:buFont typeface="Arial"/>
              <a:buChar char="•"/>
            </a:pPr>
            <a:r>
              <a:rPr lang="en-US" sz="2000">
                <a:solidFill>
                  <a:srgbClr val="000000"/>
                </a:solidFill>
                <a:latin typeface="Niveau Grotesk"/>
                <a:ea typeface="Niveau Grotesk"/>
                <a:cs typeface="Niveau Grotesk"/>
                <a:sym typeface="Niveau Grotesk"/>
              </a:rPr>
              <a:t>Reduced administrative workload</a:t>
            </a:r>
          </a:p>
          <a:p>
            <a:pPr marL="431807" lvl="1" indent="-215904" algn="l">
              <a:lnSpc>
                <a:spcPts val="3260"/>
              </a:lnSpc>
              <a:buFont typeface="Arial"/>
              <a:buChar char="•"/>
            </a:pPr>
            <a:r>
              <a:rPr lang="en-US" sz="2000">
                <a:solidFill>
                  <a:srgbClr val="000000"/>
                </a:solidFill>
                <a:latin typeface="Niveau Grotesk"/>
                <a:ea typeface="Niveau Grotesk"/>
                <a:cs typeface="Niveau Grotesk"/>
                <a:sym typeface="Niveau Grotesk"/>
              </a:rPr>
              <a:t>Improved brand consistency across all locations</a:t>
            </a:r>
          </a:p>
          <a:p>
            <a:pPr marL="431807" lvl="1" indent="-215904" algn="l">
              <a:lnSpc>
                <a:spcPts val="3260"/>
              </a:lnSpc>
              <a:buFont typeface="Arial"/>
              <a:buChar char="•"/>
            </a:pPr>
            <a:r>
              <a:rPr lang="en-US" sz="2000">
                <a:solidFill>
                  <a:srgbClr val="000000"/>
                </a:solidFill>
                <a:latin typeface="Niveau Grotesk"/>
                <a:ea typeface="Niveau Grotesk"/>
                <a:cs typeface="Niveau Grotesk"/>
                <a:sym typeface="Niveau Grotesk"/>
              </a:rPr>
              <a:t>Lower waste through inventory forecasting</a:t>
            </a:r>
          </a:p>
          <a:p>
            <a:pPr marL="431807" lvl="1" indent="-215904" algn="l">
              <a:lnSpc>
                <a:spcPts val="3260"/>
              </a:lnSpc>
              <a:buFont typeface="Arial"/>
              <a:buChar char="•"/>
            </a:pPr>
            <a:r>
              <a:rPr lang="en-US" sz="2000">
                <a:solidFill>
                  <a:srgbClr val="000000"/>
                </a:solidFill>
                <a:latin typeface="Niveau Grotesk"/>
                <a:ea typeface="Niveau Grotesk"/>
                <a:cs typeface="Niveau Grotesk"/>
                <a:sym typeface="Niveau Grotesk"/>
              </a:rPr>
              <a:t>Faster turnaround times</a:t>
            </a:r>
          </a:p>
          <a:p>
            <a:pPr marL="431807" lvl="1" indent="-215904" algn="l">
              <a:lnSpc>
                <a:spcPts val="3260"/>
              </a:lnSpc>
              <a:buFont typeface="Arial"/>
              <a:buChar char="•"/>
            </a:pPr>
            <a:r>
              <a:rPr lang="en-US" sz="2000">
                <a:solidFill>
                  <a:srgbClr val="000000"/>
                </a:solidFill>
                <a:latin typeface="Niveau Grotesk"/>
                <a:ea typeface="Niveau Grotesk"/>
                <a:cs typeface="Niveau Grotesk"/>
                <a:sym typeface="Niveau Grotesk"/>
              </a:rPr>
              <a:t>Clear visibility into spend and program performance</a:t>
            </a:r>
          </a:p>
        </p:txBody>
      </p:sp>
      <p:sp>
        <p:nvSpPr>
          <p:cNvPr id="12" name="TextBox 12"/>
          <p:cNvSpPr txBox="1"/>
          <p:nvPr/>
        </p:nvSpPr>
        <p:spPr>
          <a:xfrm>
            <a:off x="9231534" y="2675709"/>
            <a:ext cx="2960820" cy="2033903"/>
          </a:xfrm>
          <a:prstGeom prst="rect">
            <a:avLst/>
          </a:prstGeom>
        </p:spPr>
        <p:txBody>
          <a:bodyPr lIns="0" tIns="0" rIns="0" bIns="0" rtlCol="0" anchor="t">
            <a:spAutoFit/>
          </a:bodyPr>
          <a:lstStyle/>
          <a:p>
            <a:pPr algn="l">
              <a:lnSpc>
                <a:spcPts val="3260"/>
              </a:lnSpc>
            </a:pPr>
            <a:r>
              <a:rPr lang="en-US" sz="2000">
                <a:solidFill>
                  <a:srgbClr val="FFFFFF"/>
                </a:solidFill>
                <a:latin typeface="Niveau Grotesk"/>
                <a:ea typeface="Niveau Grotesk"/>
                <a:cs typeface="Niveau Grotesk"/>
                <a:sym typeface="Niveau Grotesk"/>
              </a:rPr>
              <a:t>As your workforce grows or shifts across locations, your uniform program adapts without adding internal strain.</a:t>
            </a:r>
          </a:p>
        </p:txBody>
      </p:sp>
      <p:sp>
        <p:nvSpPr>
          <p:cNvPr id="13" name="TextBox 13"/>
          <p:cNvSpPr txBox="1"/>
          <p:nvPr/>
        </p:nvSpPr>
        <p:spPr>
          <a:xfrm>
            <a:off x="9231534" y="7452484"/>
            <a:ext cx="2721956" cy="2033903"/>
          </a:xfrm>
          <a:prstGeom prst="rect">
            <a:avLst/>
          </a:prstGeom>
        </p:spPr>
        <p:txBody>
          <a:bodyPr lIns="0" tIns="0" rIns="0" bIns="0" rtlCol="0" anchor="t">
            <a:spAutoFit/>
          </a:bodyPr>
          <a:lstStyle/>
          <a:p>
            <a:pPr algn="l">
              <a:lnSpc>
                <a:spcPts val="3260"/>
              </a:lnSpc>
            </a:pPr>
            <a:r>
              <a:rPr lang="en-US" sz="2000">
                <a:solidFill>
                  <a:srgbClr val="FFFFFF"/>
                </a:solidFill>
                <a:latin typeface="Niveau Grotesk"/>
                <a:ea typeface="Niveau Grotesk"/>
                <a:cs typeface="Niveau Grotesk"/>
                <a:sym typeface="Niveau Grotesk"/>
              </a:rPr>
              <a:t>Clear reporting and usage visibility turn uniform spend into a measurable, manageable investment. </a:t>
            </a:r>
          </a:p>
        </p:txBody>
      </p:sp>
      <p:sp>
        <p:nvSpPr>
          <p:cNvPr id="14" name="TextBox 14"/>
          <p:cNvSpPr txBox="1"/>
          <p:nvPr/>
        </p:nvSpPr>
        <p:spPr>
          <a:xfrm>
            <a:off x="9231534" y="1404912"/>
            <a:ext cx="2721956" cy="9547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Bold"/>
                <a:ea typeface="Open Sans Bold"/>
                <a:cs typeface="Open Sans Bold"/>
                <a:sym typeface="Open Sans Bold"/>
              </a:rPr>
              <a:t>Operational Efficiency at Scale</a:t>
            </a:r>
          </a:p>
        </p:txBody>
      </p:sp>
      <p:sp>
        <p:nvSpPr>
          <p:cNvPr id="15" name="TextBox 15"/>
          <p:cNvSpPr txBox="1"/>
          <p:nvPr/>
        </p:nvSpPr>
        <p:spPr>
          <a:xfrm>
            <a:off x="9231534" y="6345299"/>
            <a:ext cx="2530865" cy="954785"/>
          </a:xfrm>
          <a:prstGeom prst="rect">
            <a:avLst/>
          </a:prstGeom>
        </p:spPr>
        <p:txBody>
          <a:bodyPr lIns="0" tIns="0" rIns="0" bIns="0" rtlCol="0" anchor="t">
            <a:spAutoFit/>
          </a:bodyPr>
          <a:lstStyle/>
          <a:p>
            <a:pPr algn="ctr">
              <a:lnSpc>
                <a:spcPts val="3912"/>
              </a:lnSpc>
            </a:pPr>
            <a:r>
              <a:rPr lang="en-US" sz="2400" b="1">
                <a:solidFill>
                  <a:srgbClr val="FFFFFF"/>
                </a:solidFill>
                <a:latin typeface="Open Sans Bold"/>
                <a:ea typeface="Open Sans Bold"/>
                <a:cs typeface="Open Sans Bold"/>
                <a:sym typeface="Open Sans Bold"/>
              </a:rPr>
              <a:t>Data-Driven </a:t>
            </a:r>
          </a:p>
          <a:p>
            <a:pPr algn="ctr">
              <a:lnSpc>
                <a:spcPts val="3912"/>
              </a:lnSpc>
            </a:pPr>
            <a:r>
              <a:rPr lang="en-US" sz="2400" b="1">
                <a:solidFill>
                  <a:srgbClr val="FFFFFF"/>
                </a:solidFill>
                <a:latin typeface="Open Sans Bold"/>
                <a:ea typeface="Open Sans Bold"/>
                <a:cs typeface="Open Sans Bold"/>
                <a:sym typeface="Open Sans Bold"/>
              </a:rPr>
              <a:t>Cost Control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03618" y="0"/>
            <a:ext cx="8588650" cy="10287000"/>
            <a:chOff x="0" y="0"/>
            <a:chExt cx="2262031" cy="2709333"/>
          </a:xfrm>
        </p:grpSpPr>
        <p:sp>
          <p:nvSpPr>
            <p:cNvPr id="3" name="Freeform 3"/>
            <p:cNvSpPr/>
            <p:nvPr/>
          </p:nvSpPr>
          <p:spPr>
            <a:xfrm>
              <a:off x="0" y="0"/>
              <a:ext cx="2262031" cy="2709333"/>
            </a:xfrm>
            <a:custGeom>
              <a:avLst/>
              <a:gdLst/>
              <a:ahLst/>
              <a:cxnLst/>
              <a:rect l="l" t="t" r="r" b="b"/>
              <a:pathLst>
                <a:path w="2262031" h="2709333">
                  <a:moveTo>
                    <a:pt x="0" y="0"/>
                  </a:moveTo>
                  <a:lnTo>
                    <a:pt x="2262031" y="0"/>
                  </a:lnTo>
                  <a:lnTo>
                    <a:pt x="2262031" y="2709333"/>
                  </a:lnTo>
                  <a:lnTo>
                    <a:pt x="0" y="2709333"/>
                  </a:lnTo>
                  <a:close/>
                </a:path>
              </a:pathLst>
            </a:custGeom>
            <a:solidFill>
              <a:srgbClr val="664296"/>
            </a:solidFill>
          </p:spPr>
          <p:txBody>
            <a:bodyPr/>
            <a:lstStyle/>
            <a:p>
              <a:endParaRPr lang="en-US"/>
            </a:p>
          </p:txBody>
        </p:sp>
        <p:sp>
          <p:nvSpPr>
            <p:cNvPr id="4" name="TextBox 4"/>
            <p:cNvSpPr txBox="1"/>
            <p:nvPr/>
          </p:nvSpPr>
          <p:spPr>
            <a:xfrm>
              <a:off x="0" y="-38100"/>
              <a:ext cx="2262031" cy="274743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0757525" y="8361413"/>
            <a:ext cx="2530865" cy="0"/>
          </a:xfrm>
          <a:prstGeom prst="line">
            <a:avLst/>
          </a:prstGeom>
          <a:ln w="47625" cap="flat">
            <a:solidFill>
              <a:srgbClr val="F98A1E"/>
            </a:solidFill>
            <a:prstDash val="solid"/>
            <a:headEnd type="none" w="sm" len="sm"/>
            <a:tailEnd type="none" w="sm" len="sm"/>
          </a:ln>
        </p:spPr>
        <p:txBody>
          <a:bodyPr/>
          <a:lstStyle/>
          <a:p>
            <a:endParaRPr lang="en-US"/>
          </a:p>
        </p:txBody>
      </p:sp>
      <p:grpSp>
        <p:nvGrpSpPr>
          <p:cNvPr id="6" name="Group 6"/>
          <p:cNvGrpSpPr/>
          <p:nvPr/>
        </p:nvGrpSpPr>
        <p:grpSpPr>
          <a:xfrm>
            <a:off x="1381192" y="3192834"/>
            <a:ext cx="5844622" cy="5009715"/>
            <a:chOff x="0" y="0"/>
            <a:chExt cx="1223041" cy="1048329"/>
          </a:xfrm>
        </p:grpSpPr>
        <p:sp>
          <p:nvSpPr>
            <p:cNvPr id="7" name="Freeform 7"/>
            <p:cNvSpPr/>
            <p:nvPr/>
          </p:nvSpPr>
          <p:spPr>
            <a:xfrm>
              <a:off x="0" y="0"/>
              <a:ext cx="1223041" cy="1048329"/>
            </a:xfrm>
            <a:custGeom>
              <a:avLst/>
              <a:gdLst/>
              <a:ahLst/>
              <a:cxnLst/>
              <a:rect l="l" t="t" r="r" b="b"/>
              <a:pathLst>
                <a:path w="1223041" h="1048329">
                  <a:moveTo>
                    <a:pt x="0" y="0"/>
                  </a:moveTo>
                  <a:lnTo>
                    <a:pt x="1223041" y="0"/>
                  </a:lnTo>
                  <a:lnTo>
                    <a:pt x="1223041" y="1048329"/>
                  </a:lnTo>
                  <a:lnTo>
                    <a:pt x="0" y="1048329"/>
                  </a:lnTo>
                  <a:close/>
                </a:path>
              </a:pathLst>
            </a:custGeom>
            <a:blipFill>
              <a:blip r:embed="rId2"/>
              <a:stretch>
                <a:fillRect l="-16398" r="-16398"/>
              </a:stretch>
            </a:blipFill>
          </p:spPr>
          <p:txBody>
            <a:bodyPr/>
            <a:lstStyle/>
            <a:p>
              <a:endParaRPr lang="en-US"/>
            </a:p>
          </p:txBody>
        </p:sp>
      </p:grpSp>
      <p:sp>
        <p:nvSpPr>
          <p:cNvPr id="8" name="Freeform 8"/>
          <p:cNvSpPr/>
          <p:nvPr/>
        </p:nvSpPr>
        <p:spPr>
          <a:xfrm>
            <a:off x="11586913" y="427586"/>
            <a:ext cx="576065" cy="685791"/>
          </a:xfrm>
          <a:custGeom>
            <a:avLst/>
            <a:gdLst/>
            <a:ahLst/>
            <a:cxnLst/>
            <a:rect l="l" t="t" r="r" b="b"/>
            <a:pathLst>
              <a:path w="576065" h="685791">
                <a:moveTo>
                  <a:pt x="0" y="0"/>
                </a:moveTo>
                <a:lnTo>
                  <a:pt x="576064" y="0"/>
                </a:lnTo>
                <a:lnTo>
                  <a:pt x="576064" y="685792"/>
                </a:lnTo>
                <a:lnTo>
                  <a:pt x="0" y="6857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781200" y="415373"/>
            <a:ext cx="828493" cy="698005"/>
          </a:xfrm>
          <a:custGeom>
            <a:avLst/>
            <a:gdLst/>
            <a:ahLst/>
            <a:cxnLst/>
            <a:rect l="l" t="t" r="r" b="b"/>
            <a:pathLst>
              <a:path w="828493" h="698005">
                <a:moveTo>
                  <a:pt x="0" y="0"/>
                </a:moveTo>
                <a:lnTo>
                  <a:pt x="828493" y="0"/>
                </a:lnTo>
                <a:lnTo>
                  <a:pt x="828493" y="698005"/>
                </a:lnTo>
                <a:lnTo>
                  <a:pt x="0" y="69800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1216711" y="4540562"/>
            <a:ext cx="740403" cy="740403"/>
          </a:xfrm>
          <a:custGeom>
            <a:avLst/>
            <a:gdLst/>
            <a:ahLst/>
            <a:cxnLst/>
            <a:rect l="l" t="t" r="r" b="b"/>
            <a:pathLst>
              <a:path w="740403" h="740403">
                <a:moveTo>
                  <a:pt x="0" y="0"/>
                </a:moveTo>
                <a:lnTo>
                  <a:pt x="740403" y="0"/>
                </a:lnTo>
                <a:lnTo>
                  <a:pt x="740403" y="740403"/>
                </a:lnTo>
                <a:lnTo>
                  <a:pt x="0" y="74040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027235" y="4435050"/>
            <a:ext cx="880700" cy="884015"/>
          </a:xfrm>
          <a:custGeom>
            <a:avLst/>
            <a:gdLst/>
            <a:ahLst/>
            <a:cxnLst/>
            <a:rect l="l" t="t" r="r" b="b"/>
            <a:pathLst>
              <a:path w="880700" h="884015">
                <a:moveTo>
                  <a:pt x="0" y="0"/>
                </a:moveTo>
                <a:lnTo>
                  <a:pt x="880701" y="0"/>
                </a:lnTo>
                <a:lnTo>
                  <a:pt x="880701" y="884015"/>
                </a:lnTo>
                <a:lnTo>
                  <a:pt x="0" y="8840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381192" y="1098018"/>
            <a:ext cx="7188951" cy="1495407"/>
          </a:xfrm>
          <a:prstGeom prst="rect">
            <a:avLst/>
          </a:prstGeom>
        </p:spPr>
        <p:txBody>
          <a:bodyPr lIns="0" tIns="0" rIns="0" bIns="0" rtlCol="0" anchor="t">
            <a:spAutoFit/>
          </a:bodyPr>
          <a:lstStyle/>
          <a:p>
            <a:pPr algn="l">
              <a:lnSpc>
                <a:spcPts val="6000"/>
              </a:lnSpc>
            </a:pPr>
            <a:r>
              <a:rPr lang="en-US" sz="4000" b="1">
                <a:solidFill>
                  <a:srgbClr val="000000"/>
                </a:solidFill>
                <a:latin typeface="Open Sans Ultra-Bold"/>
                <a:ea typeface="Open Sans Ultra-Bold"/>
                <a:cs typeface="Open Sans Ultra-Bold"/>
                <a:sym typeface="Open Sans Ultra-Bold"/>
              </a:rPr>
              <a:t>Ongoing </a:t>
            </a:r>
          </a:p>
          <a:p>
            <a:pPr algn="l">
              <a:lnSpc>
                <a:spcPts val="6000"/>
              </a:lnSpc>
            </a:pPr>
            <a:r>
              <a:rPr lang="en-US" sz="4000" b="1">
                <a:solidFill>
                  <a:srgbClr val="000000"/>
                </a:solidFill>
                <a:latin typeface="Open Sans Ultra-Bold"/>
                <a:ea typeface="Open Sans Ultra-Bold"/>
                <a:cs typeface="Open Sans Ultra-Bold"/>
                <a:sym typeface="Open Sans Ultra-Bold"/>
              </a:rPr>
              <a:t>Management &amp; Support</a:t>
            </a:r>
          </a:p>
        </p:txBody>
      </p:sp>
      <p:sp>
        <p:nvSpPr>
          <p:cNvPr id="13" name="TextBox 13"/>
          <p:cNvSpPr txBox="1"/>
          <p:nvPr/>
        </p:nvSpPr>
        <p:spPr>
          <a:xfrm>
            <a:off x="10460997" y="2041834"/>
            <a:ext cx="2801577" cy="2216275"/>
          </a:xfrm>
          <a:prstGeom prst="rect">
            <a:avLst/>
          </a:prstGeom>
        </p:spPr>
        <p:txBody>
          <a:bodyPr lIns="0" tIns="0" rIns="0" bIns="0" rtlCol="0" anchor="t">
            <a:spAutoFit/>
          </a:bodyPr>
          <a:lstStyle/>
          <a:p>
            <a:pPr algn="ctr">
              <a:lnSpc>
                <a:spcPts val="2934"/>
              </a:lnSpc>
            </a:pPr>
            <a:r>
              <a:rPr lang="en-US" sz="1800">
                <a:solidFill>
                  <a:srgbClr val="FFFFFF"/>
                </a:solidFill>
                <a:latin typeface="Niveau Grotesk"/>
                <a:ea typeface="Niveau Grotesk"/>
                <a:cs typeface="Niveau Grotesk"/>
                <a:sym typeface="Niveau Grotesk"/>
              </a:rPr>
              <a:t>You’ll have a consistent point of contact who understands your program inside and out and proactively manages it on your behalf.</a:t>
            </a:r>
          </a:p>
        </p:txBody>
      </p:sp>
      <p:sp>
        <p:nvSpPr>
          <p:cNvPr id="14" name="TextBox 14"/>
          <p:cNvSpPr txBox="1"/>
          <p:nvPr/>
        </p:nvSpPr>
        <p:spPr>
          <a:xfrm>
            <a:off x="10461500" y="6170770"/>
            <a:ext cx="2826890" cy="1844800"/>
          </a:xfrm>
          <a:prstGeom prst="rect">
            <a:avLst/>
          </a:prstGeom>
        </p:spPr>
        <p:txBody>
          <a:bodyPr lIns="0" tIns="0" rIns="0" bIns="0" rtlCol="0" anchor="t">
            <a:spAutoFit/>
          </a:bodyPr>
          <a:lstStyle/>
          <a:p>
            <a:pPr algn="ctr">
              <a:lnSpc>
                <a:spcPts val="2934"/>
              </a:lnSpc>
            </a:pPr>
            <a:r>
              <a:rPr lang="en-US" sz="1800">
                <a:solidFill>
                  <a:srgbClr val="FFFFFF"/>
                </a:solidFill>
                <a:latin typeface="Niveau Grotesk"/>
                <a:ea typeface="Niveau Grotesk"/>
                <a:cs typeface="Niveau Grotesk"/>
                <a:sym typeface="Niveau Grotesk"/>
              </a:rPr>
              <a:t>We regularly evaluate your program’s performance, identify opportunities for improvement, and align with your evolving goals.</a:t>
            </a:r>
          </a:p>
        </p:txBody>
      </p:sp>
      <p:sp>
        <p:nvSpPr>
          <p:cNvPr id="15" name="TextBox 15"/>
          <p:cNvSpPr txBox="1"/>
          <p:nvPr/>
        </p:nvSpPr>
        <p:spPr>
          <a:xfrm>
            <a:off x="10757525" y="8427571"/>
            <a:ext cx="6975493" cy="1624328"/>
          </a:xfrm>
          <a:prstGeom prst="rect">
            <a:avLst/>
          </a:prstGeom>
        </p:spPr>
        <p:txBody>
          <a:bodyPr lIns="0" tIns="0" rIns="0" bIns="0" rtlCol="0" anchor="t">
            <a:spAutoFit/>
          </a:bodyPr>
          <a:lstStyle/>
          <a:p>
            <a:pPr algn="l">
              <a:lnSpc>
                <a:spcPts val="3260"/>
              </a:lnSpc>
            </a:pPr>
            <a:r>
              <a:rPr lang="en-US" sz="2000">
                <a:solidFill>
                  <a:srgbClr val="FFFFFF"/>
                </a:solidFill>
                <a:latin typeface="Niveau Grotesk"/>
                <a:ea typeface="Niveau Grotesk"/>
                <a:cs typeface="Niveau Grotesk"/>
                <a:sym typeface="Niveau Grotesk"/>
              </a:rPr>
              <a:t>Our partnership doesn’t end at launch. We actively manage your program, monitor inventory levels, recommend replenishment, and provide continuous support. We operate as an extension of your team — not just a supplier.</a:t>
            </a:r>
          </a:p>
        </p:txBody>
      </p:sp>
      <p:sp>
        <p:nvSpPr>
          <p:cNvPr id="16" name="TextBox 16"/>
          <p:cNvSpPr txBox="1"/>
          <p:nvPr/>
        </p:nvSpPr>
        <p:spPr>
          <a:xfrm>
            <a:off x="14930014" y="2041834"/>
            <a:ext cx="2530865" cy="1844800"/>
          </a:xfrm>
          <a:prstGeom prst="rect">
            <a:avLst/>
          </a:prstGeom>
        </p:spPr>
        <p:txBody>
          <a:bodyPr lIns="0" tIns="0" rIns="0" bIns="0" rtlCol="0" anchor="t">
            <a:spAutoFit/>
          </a:bodyPr>
          <a:lstStyle/>
          <a:p>
            <a:pPr algn="ctr">
              <a:lnSpc>
                <a:spcPts val="2934"/>
              </a:lnSpc>
            </a:pPr>
            <a:r>
              <a:rPr lang="en-US" sz="1800">
                <a:solidFill>
                  <a:srgbClr val="FFFFFF"/>
                </a:solidFill>
                <a:latin typeface="Niveau Grotesk"/>
                <a:ea typeface="Niveau Grotesk"/>
                <a:cs typeface="Niveau Grotesk"/>
                <a:sym typeface="Niveau Grotesk"/>
              </a:rPr>
              <a:t>Our team responds quickly and reliably, ensuring your questions and requests never sit unresolved.</a:t>
            </a:r>
          </a:p>
        </p:txBody>
      </p:sp>
      <p:sp>
        <p:nvSpPr>
          <p:cNvPr id="17" name="TextBox 17"/>
          <p:cNvSpPr txBox="1"/>
          <p:nvPr/>
        </p:nvSpPr>
        <p:spPr>
          <a:xfrm>
            <a:off x="14677482" y="6170770"/>
            <a:ext cx="3035929" cy="1844800"/>
          </a:xfrm>
          <a:prstGeom prst="rect">
            <a:avLst/>
          </a:prstGeom>
        </p:spPr>
        <p:txBody>
          <a:bodyPr lIns="0" tIns="0" rIns="0" bIns="0" rtlCol="0" anchor="t">
            <a:spAutoFit/>
          </a:bodyPr>
          <a:lstStyle/>
          <a:p>
            <a:pPr algn="ctr">
              <a:lnSpc>
                <a:spcPts val="2934"/>
              </a:lnSpc>
            </a:pPr>
            <a:r>
              <a:rPr lang="en-US" sz="1800">
                <a:solidFill>
                  <a:srgbClr val="FFFFFF"/>
                </a:solidFill>
                <a:latin typeface="Niveau Grotesk"/>
                <a:ea typeface="Niveau Grotesk"/>
                <a:cs typeface="Niveau Grotesk"/>
                <a:sym typeface="Niveau Grotesk"/>
              </a:rPr>
              <a:t>We actively track inventory levels and recommend replenishment before stock becomes an issue, preventing disruption across locations.</a:t>
            </a:r>
          </a:p>
        </p:txBody>
      </p:sp>
      <p:sp>
        <p:nvSpPr>
          <p:cNvPr id="18" name="TextBox 18"/>
          <p:cNvSpPr txBox="1"/>
          <p:nvPr/>
        </p:nvSpPr>
        <p:spPr>
          <a:xfrm>
            <a:off x="10545816" y="1046703"/>
            <a:ext cx="2658259" cy="860931"/>
          </a:xfrm>
          <a:prstGeom prst="rect">
            <a:avLst/>
          </a:prstGeom>
        </p:spPr>
        <p:txBody>
          <a:bodyPr lIns="0" tIns="0" rIns="0" bIns="0" rtlCol="0" anchor="t">
            <a:spAutoFit/>
          </a:bodyPr>
          <a:lstStyle/>
          <a:p>
            <a:pPr algn="ctr">
              <a:lnSpc>
                <a:spcPts val="3586"/>
              </a:lnSpc>
            </a:pPr>
            <a:r>
              <a:rPr lang="en-US" sz="2200" b="1">
                <a:solidFill>
                  <a:srgbClr val="FFFFFF"/>
                </a:solidFill>
                <a:latin typeface="Open Sans Bold"/>
                <a:ea typeface="Open Sans Bold"/>
                <a:cs typeface="Open Sans Bold"/>
                <a:sym typeface="Open Sans Bold"/>
              </a:rPr>
              <a:t>Dedicated Account Management</a:t>
            </a:r>
          </a:p>
        </p:txBody>
      </p:sp>
      <p:sp>
        <p:nvSpPr>
          <p:cNvPr id="19" name="TextBox 19"/>
          <p:cNvSpPr txBox="1"/>
          <p:nvPr/>
        </p:nvSpPr>
        <p:spPr>
          <a:xfrm>
            <a:off x="10312984" y="5271440"/>
            <a:ext cx="3097602" cy="860931"/>
          </a:xfrm>
          <a:prstGeom prst="rect">
            <a:avLst/>
          </a:prstGeom>
        </p:spPr>
        <p:txBody>
          <a:bodyPr lIns="0" tIns="0" rIns="0" bIns="0" rtlCol="0" anchor="t">
            <a:spAutoFit/>
          </a:bodyPr>
          <a:lstStyle/>
          <a:p>
            <a:pPr algn="ctr">
              <a:lnSpc>
                <a:spcPts val="3586"/>
              </a:lnSpc>
            </a:pPr>
            <a:r>
              <a:rPr lang="en-US" sz="2200" b="1">
                <a:solidFill>
                  <a:srgbClr val="FFFFFF"/>
                </a:solidFill>
                <a:latin typeface="Open Sans Bold"/>
                <a:ea typeface="Open Sans Bold"/>
                <a:cs typeface="Open Sans Bold"/>
                <a:sym typeface="Open Sans Bold"/>
              </a:rPr>
              <a:t>Strategic Reviews &amp; Performance Insights</a:t>
            </a:r>
          </a:p>
        </p:txBody>
      </p:sp>
      <p:sp>
        <p:nvSpPr>
          <p:cNvPr id="20" name="TextBox 20"/>
          <p:cNvSpPr txBox="1"/>
          <p:nvPr/>
        </p:nvSpPr>
        <p:spPr>
          <a:xfrm>
            <a:off x="14711056" y="1046703"/>
            <a:ext cx="2968782" cy="860931"/>
          </a:xfrm>
          <a:prstGeom prst="rect">
            <a:avLst/>
          </a:prstGeom>
        </p:spPr>
        <p:txBody>
          <a:bodyPr lIns="0" tIns="0" rIns="0" bIns="0" rtlCol="0" anchor="t">
            <a:spAutoFit/>
          </a:bodyPr>
          <a:lstStyle/>
          <a:p>
            <a:pPr algn="ctr">
              <a:lnSpc>
                <a:spcPts val="3586"/>
              </a:lnSpc>
            </a:pPr>
            <a:r>
              <a:rPr lang="en-US" sz="2200" b="1">
                <a:solidFill>
                  <a:srgbClr val="FFFFFF"/>
                </a:solidFill>
                <a:latin typeface="Open Sans Bold"/>
                <a:ea typeface="Open Sans Bold"/>
                <a:cs typeface="Open Sans Bold"/>
                <a:sym typeface="Open Sans Bold"/>
              </a:rPr>
              <a:t>90-Minute Response Time Commitment</a:t>
            </a:r>
          </a:p>
        </p:txBody>
      </p:sp>
      <p:sp>
        <p:nvSpPr>
          <p:cNvPr id="21" name="TextBox 21"/>
          <p:cNvSpPr txBox="1"/>
          <p:nvPr/>
        </p:nvSpPr>
        <p:spPr>
          <a:xfrm>
            <a:off x="14245272" y="5271440"/>
            <a:ext cx="3900350" cy="860931"/>
          </a:xfrm>
          <a:prstGeom prst="rect">
            <a:avLst/>
          </a:prstGeom>
        </p:spPr>
        <p:txBody>
          <a:bodyPr lIns="0" tIns="0" rIns="0" bIns="0" rtlCol="0" anchor="t">
            <a:spAutoFit/>
          </a:bodyPr>
          <a:lstStyle/>
          <a:p>
            <a:pPr algn="ctr">
              <a:lnSpc>
                <a:spcPts val="3586"/>
              </a:lnSpc>
            </a:pPr>
            <a:r>
              <a:rPr lang="en-US" sz="2200" b="1">
                <a:solidFill>
                  <a:srgbClr val="FFFFFF"/>
                </a:solidFill>
                <a:latin typeface="Open Sans Bold"/>
                <a:ea typeface="Open Sans Bold"/>
                <a:cs typeface="Open Sans Bold"/>
                <a:sym typeface="Open Sans Bold"/>
              </a:rPr>
              <a:t>Inventory Monitoring &amp; Reorder Recommendations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4296"/>
        </a:solidFill>
        <a:effectLst/>
      </p:bgPr>
    </p:bg>
    <p:spTree>
      <p:nvGrpSpPr>
        <p:cNvPr id="1" name=""/>
        <p:cNvGrpSpPr/>
        <p:nvPr/>
      </p:nvGrpSpPr>
      <p:grpSpPr>
        <a:xfrm>
          <a:off x="0" y="0"/>
          <a:ext cx="0" cy="0"/>
          <a:chOff x="0" y="0"/>
          <a:chExt cx="0" cy="0"/>
        </a:xfrm>
      </p:grpSpPr>
      <p:sp>
        <p:nvSpPr>
          <p:cNvPr id="2" name="Freeform 2"/>
          <p:cNvSpPr/>
          <p:nvPr/>
        </p:nvSpPr>
        <p:spPr>
          <a:xfrm>
            <a:off x="8771997" y="0"/>
            <a:ext cx="9516003" cy="10287000"/>
          </a:xfrm>
          <a:custGeom>
            <a:avLst/>
            <a:gdLst/>
            <a:ahLst/>
            <a:cxnLst/>
            <a:rect l="l" t="t" r="r" b="b"/>
            <a:pathLst>
              <a:path w="9516003" h="10287000">
                <a:moveTo>
                  <a:pt x="0" y="0"/>
                </a:moveTo>
                <a:lnTo>
                  <a:pt x="9516003" y="0"/>
                </a:lnTo>
                <a:lnTo>
                  <a:pt x="9516003" y="10287000"/>
                </a:lnTo>
                <a:lnTo>
                  <a:pt x="0" y="10287000"/>
                </a:lnTo>
                <a:lnTo>
                  <a:pt x="0" y="0"/>
                </a:lnTo>
                <a:close/>
              </a:path>
            </a:pathLst>
          </a:custGeom>
          <a:blipFill>
            <a:blip r:embed="rId2"/>
            <a:stretch>
              <a:fillRect l="-74976" r="-17437"/>
            </a:stretch>
          </a:blipFill>
        </p:spPr>
        <p:txBody>
          <a:bodyPr/>
          <a:lstStyle/>
          <a:p>
            <a:endParaRPr lang="en-US"/>
          </a:p>
        </p:txBody>
      </p:sp>
      <p:grpSp>
        <p:nvGrpSpPr>
          <p:cNvPr id="3" name="Group 3"/>
          <p:cNvGrpSpPr/>
          <p:nvPr/>
        </p:nvGrpSpPr>
        <p:grpSpPr>
          <a:xfrm>
            <a:off x="6201142" y="0"/>
            <a:ext cx="5141710" cy="1300116"/>
            <a:chOff x="0" y="0"/>
            <a:chExt cx="1354195" cy="342417"/>
          </a:xfrm>
        </p:grpSpPr>
        <p:sp>
          <p:nvSpPr>
            <p:cNvPr id="4" name="Freeform 4"/>
            <p:cNvSpPr/>
            <p:nvPr/>
          </p:nvSpPr>
          <p:spPr>
            <a:xfrm>
              <a:off x="0" y="0"/>
              <a:ext cx="1354195" cy="342417"/>
            </a:xfrm>
            <a:custGeom>
              <a:avLst/>
              <a:gdLst/>
              <a:ahLst/>
              <a:cxnLst/>
              <a:rect l="l" t="t" r="r" b="b"/>
              <a:pathLst>
                <a:path w="1354195" h="342417">
                  <a:moveTo>
                    <a:pt x="0" y="0"/>
                  </a:moveTo>
                  <a:lnTo>
                    <a:pt x="1354195" y="0"/>
                  </a:lnTo>
                  <a:lnTo>
                    <a:pt x="1354195" y="342417"/>
                  </a:lnTo>
                  <a:lnTo>
                    <a:pt x="0" y="342417"/>
                  </a:lnTo>
                  <a:close/>
                </a:path>
              </a:pathLst>
            </a:custGeom>
            <a:solidFill>
              <a:srgbClr val="FD9D47"/>
            </a:solidFill>
          </p:spPr>
          <p:txBody>
            <a:bodyPr/>
            <a:lstStyle/>
            <a:p>
              <a:endParaRPr lang="en-US"/>
            </a:p>
          </p:txBody>
        </p:sp>
        <p:sp>
          <p:nvSpPr>
            <p:cNvPr id="5" name="TextBox 5"/>
            <p:cNvSpPr txBox="1"/>
            <p:nvPr/>
          </p:nvSpPr>
          <p:spPr>
            <a:xfrm>
              <a:off x="0" y="-38100"/>
              <a:ext cx="1354195" cy="38051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861464"/>
            <a:ext cx="5930747" cy="3151506"/>
          </a:xfrm>
          <a:prstGeom prst="rect">
            <a:avLst/>
          </a:prstGeom>
        </p:spPr>
        <p:txBody>
          <a:bodyPr lIns="0" tIns="0" rIns="0" bIns="0" rtlCol="0" anchor="t">
            <a:spAutoFit/>
          </a:bodyPr>
          <a:lstStyle/>
          <a:p>
            <a:pPr algn="l">
              <a:lnSpc>
                <a:spcPts val="8260"/>
              </a:lnSpc>
            </a:pPr>
            <a:r>
              <a:rPr lang="en-US" sz="7000" b="1">
                <a:solidFill>
                  <a:srgbClr val="FD9D47"/>
                </a:solidFill>
                <a:latin typeface="Open Sans Ultra-Bold"/>
                <a:ea typeface="Open Sans Ultra-Bold"/>
                <a:cs typeface="Open Sans Ultra-Bold"/>
                <a:sym typeface="Open Sans Ultra-Bold"/>
              </a:rPr>
              <a:t>SMARTER</a:t>
            </a:r>
          </a:p>
          <a:p>
            <a:pPr algn="l">
              <a:lnSpc>
                <a:spcPts val="8260"/>
              </a:lnSpc>
            </a:pPr>
            <a:r>
              <a:rPr lang="en-US" sz="7000">
                <a:solidFill>
                  <a:srgbClr val="FFFFFF"/>
                </a:solidFill>
                <a:latin typeface="Niveau Grotesk"/>
                <a:ea typeface="Niveau Grotesk"/>
                <a:cs typeface="Niveau Grotesk"/>
                <a:sym typeface="Niveau Grotesk"/>
              </a:rPr>
              <a:t>Uniform Program</a:t>
            </a:r>
          </a:p>
        </p:txBody>
      </p:sp>
      <p:sp>
        <p:nvSpPr>
          <p:cNvPr id="7" name="TextBox 7"/>
          <p:cNvSpPr txBox="1"/>
          <p:nvPr/>
        </p:nvSpPr>
        <p:spPr>
          <a:xfrm>
            <a:off x="1228410" y="4308968"/>
            <a:ext cx="6423084" cy="3556506"/>
          </a:xfrm>
          <a:prstGeom prst="rect">
            <a:avLst/>
          </a:prstGeom>
        </p:spPr>
        <p:txBody>
          <a:bodyPr lIns="0" tIns="0" rIns="0" bIns="0" rtlCol="0" anchor="t">
            <a:spAutoFit/>
          </a:bodyPr>
          <a:lstStyle/>
          <a:p>
            <a:pPr algn="l">
              <a:lnSpc>
                <a:spcPts val="3586"/>
              </a:lnSpc>
            </a:pPr>
            <a:r>
              <a:rPr lang="en-US" sz="2200">
                <a:solidFill>
                  <a:srgbClr val="FFFFFF"/>
                </a:solidFill>
                <a:latin typeface="Niveau Grotesk"/>
                <a:ea typeface="Niveau Grotesk"/>
                <a:cs typeface="Niveau Grotesk"/>
                <a:sym typeface="Niveau Grotesk"/>
              </a:rPr>
              <a:t>Uniform management should feel organized, predictable, and scalable — not reactive or chaotic. Kevins Worldwide® brings together product expertise, technology, and operational discipline to create uniform programs that work.</a:t>
            </a:r>
          </a:p>
          <a:p>
            <a:pPr algn="l">
              <a:lnSpc>
                <a:spcPts val="3586"/>
              </a:lnSpc>
            </a:pPr>
            <a:endParaRPr lang="en-US" sz="2200">
              <a:solidFill>
                <a:srgbClr val="FFFFFF"/>
              </a:solidFill>
              <a:latin typeface="Niveau Grotesk"/>
              <a:ea typeface="Niveau Grotesk"/>
              <a:cs typeface="Niveau Grotesk"/>
              <a:sym typeface="Niveau Grotesk"/>
            </a:endParaRPr>
          </a:p>
          <a:p>
            <a:pPr algn="l">
              <a:lnSpc>
                <a:spcPts val="3586"/>
              </a:lnSpc>
            </a:pPr>
            <a:r>
              <a:rPr lang="en-US" sz="2200">
                <a:solidFill>
                  <a:srgbClr val="FFFFFF"/>
                </a:solidFill>
                <a:latin typeface="Niveau Grotesk"/>
                <a:ea typeface="Niveau Grotesk"/>
                <a:cs typeface="Niveau Grotesk"/>
                <a:sym typeface="Niveau Grotesk"/>
              </a:rPr>
              <a:t>Let’s evaluate your current process and design a program built around your organization’s needs.</a:t>
            </a:r>
          </a:p>
        </p:txBody>
      </p:sp>
      <p:sp>
        <p:nvSpPr>
          <p:cNvPr id="8" name="TextBox 8"/>
          <p:cNvSpPr txBox="1"/>
          <p:nvPr/>
        </p:nvSpPr>
        <p:spPr>
          <a:xfrm>
            <a:off x="1228410" y="322270"/>
            <a:ext cx="4971376" cy="422781"/>
          </a:xfrm>
          <a:prstGeom prst="rect">
            <a:avLst/>
          </a:prstGeom>
        </p:spPr>
        <p:txBody>
          <a:bodyPr lIns="0" tIns="0" rIns="0" bIns="0" rtlCol="0" anchor="t">
            <a:spAutoFit/>
          </a:bodyPr>
          <a:lstStyle/>
          <a:p>
            <a:pPr algn="l">
              <a:lnSpc>
                <a:spcPts val="3586"/>
              </a:lnSpc>
            </a:pPr>
            <a:r>
              <a:rPr lang="en-US" sz="2200" spc="521">
                <a:solidFill>
                  <a:srgbClr val="FFFFFF"/>
                </a:solidFill>
                <a:latin typeface="Niveau Grotesk"/>
                <a:ea typeface="Niveau Grotesk"/>
                <a:cs typeface="Niveau Grotesk"/>
                <a:sym typeface="Niveau Grotesk"/>
              </a:rPr>
              <a:t>Let’s Build a</a:t>
            </a:r>
          </a:p>
        </p:txBody>
      </p:sp>
      <p:sp>
        <p:nvSpPr>
          <p:cNvPr id="9" name="TextBox 9"/>
          <p:cNvSpPr txBox="1"/>
          <p:nvPr/>
        </p:nvSpPr>
        <p:spPr>
          <a:xfrm>
            <a:off x="192906" y="8340045"/>
            <a:ext cx="2932184" cy="406330"/>
          </a:xfrm>
          <a:prstGeom prst="rect">
            <a:avLst/>
          </a:prstGeom>
        </p:spPr>
        <p:txBody>
          <a:bodyPr wrap="square" lIns="0" tIns="0" rIns="0" bIns="0" rtlCol="0" anchor="t">
            <a:spAutoFit/>
          </a:bodyPr>
          <a:lstStyle/>
          <a:p>
            <a:pPr algn="l">
              <a:lnSpc>
                <a:spcPts val="3586"/>
              </a:lnSpc>
              <a:spcBef>
                <a:spcPct val="0"/>
              </a:spcBef>
            </a:pPr>
            <a:r>
              <a:rPr lang="en-US" sz="2200" b="1" dirty="0">
                <a:solidFill>
                  <a:srgbClr val="FFFFFF"/>
                </a:solidFill>
                <a:latin typeface="Lato Bold"/>
                <a:ea typeface="Lato Bold"/>
                <a:cs typeface="Lato Bold"/>
                <a:sym typeface="Lato Bold"/>
              </a:rPr>
              <a:t>www.KevinsWW.com</a:t>
            </a:r>
          </a:p>
        </p:txBody>
      </p:sp>
      <p:sp>
        <p:nvSpPr>
          <p:cNvPr id="10" name="TextBox 10"/>
          <p:cNvSpPr txBox="1"/>
          <p:nvPr/>
        </p:nvSpPr>
        <p:spPr>
          <a:xfrm>
            <a:off x="192906" y="8835519"/>
            <a:ext cx="2932184" cy="406330"/>
          </a:xfrm>
          <a:prstGeom prst="rect">
            <a:avLst/>
          </a:prstGeom>
        </p:spPr>
        <p:txBody>
          <a:bodyPr wrap="square" lIns="0" tIns="0" rIns="0" bIns="0" rtlCol="0" anchor="t">
            <a:spAutoFit/>
          </a:bodyPr>
          <a:lstStyle/>
          <a:p>
            <a:pPr algn="l">
              <a:lnSpc>
                <a:spcPts val="3586"/>
              </a:lnSpc>
              <a:spcBef>
                <a:spcPct val="0"/>
              </a:spcBef>
            </a:pPr>
            <a:r>
              <a:rPr lang="en-US" sz="2200" b="1" dirty="0">
                <a:solidFill>
                  <a:srgbClr val="FFFFFF"/>
                </a:solidFill>
                <a:latin typeface="Lato Bold"/>
                <a:ea typeface="Lato Bold"/>
                <a:cs typeface="Lato Bold"/>
                <a:sym typeface="Lato Bold"/>
              </a:rPr>
              <a:t>Info@KevinsWW.com</a:t>
            </a:r>
          </a:p>
        </p:txBody>
      </p:sp>
      <p:sp>
        <p:nvSpPr>
          <p:cNvPr id="11" name="Freeform 11"/>
          <p:cNvSpPr/>
          <p:nvPr/>
        </p:nvSpPr>
        <p:spPr>
          <a:xfrm>
            <a:off x="4735110" y="9094534"/>
            <a:ext cx="986011" cy="967890"/>
          </a:xfrm>
          <a:custGeom>
            <a:avLst/>
            <a:gdLst/>
            <a:ahLst/>
            <a:cxnLst/>
            <a:rect l="l" t="t" r="r" b="b"/>
            <a:pathLst>
              <a:path w="986011" h="967890">
                <a:moveTo>
                  <a:pt x="0" y="0"/>
                </a:moveTo>
                <a:lnTo>
                  <a:pt x="986011" y="0"/>
                </a:lnTo>
                <a:lnTo>
                  <a:pt x="986011" y="967890"/>
                </a:lnTo>
                <a:lnTo>
                  <a:pt x="0" y="967890"/>
                </a:lnTo>
                <a:lnTo>
                  <a:pt x="0" y="0"/>
                </a:lnTo>
                <a:close/>
              </a:path>
            </a:pathLst>
          </a:custGeom>
          <a:blipFill>
            <a:blip r:embed="rId3"/>
            <a:stretch>
              <a:fillRect r="-11389"/>
            </a:stretch>
          </a:blipFill>
        </p:spPr>
        <p:txBody>
          <a:bodyPr/>
          <a:lstStyle/>
          <a:p>
            <a:endParaRPr lang="en-US"/>
          </a:p>
        </p:txBody>
      </p:sp>
      <p:sp>
        <p:nvSpPr>
          <p:cNvPr id="12" name="Freeform 12"/>
          <p:cNvSpPr/>
          <p:nvPr/>
        </p:nvSpPr>
        <p:spPr>
          <a:xfrm>
            <a:off x="3446155" y="9094534"/>
            <a:ext cx="967890" cy="967890"/>
          </a:xfrm>
          <a:custGeom>
            <a:avLst/>
            <a:gdLst/>
            <a:ahLst/>
            <a:cxnLst/>
            <a:rect l="l" t="t" r="r" b="b"/>
            <a:pathLst>
              <a:path w="967890" h="967890">
                <a:moveTo>
                  <a:pt x="0" y="0"/>
                </a:moveTo>
                <a:lnTo>
                  <a:pt x="967889" y="0"/>
                </a:lnTo>
                <a:lnTo>
                  <a:pt x="967889" y="967890"/>
                </a:lnTo>
                <a:lnTo>
                  <a:pt x="0" y="96789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7255502" y="61208"/>
            <a:ext cx="3032989" cy="1177699"/>
          </a:xfrm>
          <a:custGeom>
            <a:avLst/>
            <a:gdLst/>
            <a:ahLst/>
            <a:cxnLst/>
            <a:rect l="l" t="t" r="r" b="b"/>
            <a:pathLst>
              <a:path w="3032989" h="1177699">
                <a:moveTo>
                  <a:pt x="0" y="0"/>
                </a:moveTo>
                <a:lnTo>
                  <a:pt x="3032990" y="0"/>
                </a:lnTo>
                <a:lnTo>
                  <a:pt x="3032990" y="1177700"/>
                </a:lnTo>
                <a:lnTo>
                  <a:pt x="0" y="1177700"/>
                </a:lnTo>
                <a:lnTo>
                  <a:pt x="0" y="0"/>
                </a:lnTo>
                <a:close/>
              </a:path>
            </a:pathLst>
          </a:custGeom>
          <a:blipFill>
            <a:blip r:embed="rId5"/>
            <a:stretch>
              <a:fillRect b="-13097"/>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9814512EBD84A8470C42401835399" ma:contentTypeVersion="12" ma:contentTypeDescription="Create a new document." ma:contentTypeScope="" ma:versionID="6b19a410e9be8bfce45e543a852a0608">
  <xsd:schema xmlns:xsd="http://www.w3.org/2001/XMLSchema" xmlns:xs="http://www.w3.org/2001/XMLSchema" xmlns:p="http://schemas.microsoft.com/office/2006/metadata/properties" xmlns:ns2="8e2718ae-e966-45da-bd08-ca68e48a1f80" xmlns:ns3="b5eddedb-bd91-45df-a819-0f8d4e0e14af" targetNamespace="http://schemas.microsoft.com/office/2006/metadata/properties" ma:root="true" ma:fieldsID="5d7d820472c3ed0fd649d412858ed9d3" ns2:_="" ns3:_="">
    <xsd:import namespace="8e2718ae-e966-45da-bd08-ca68e48a1f80"/>
    <xsd:import namespace="b5eddedb-bd91-45df-a819-0f8d4e0e14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718ae-e966-45da-bd08-ca68e48a1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af781f-560e-4483-b41b-1501681715d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eddedb-bd91-45df-a819-0f8d4e0e14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004fe-781e-4e64-8170-2b540ef3405c}" ma:internalName="TaxCatchAll" ma:showField="CatchAllData" ma:web="b5eddedb-bd91-45df-a819-0f8d4e0e14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2718ae-e966-45da-bd08-ca68e48a1f80">
      <Terms xmlns="http://schemas.microsoft.com/office/infopath/2007/PartnerControls"/>
    </lcf76f155ced4ddcb4097134ff3c332f>
    <TaxCatchAll xmlns="b5eddedb-bd91-45df-a819-0f8d4e0e14af" xsi:nil="true"/>
  </documentManagement>
</p:properties>
</file>

<file path=customXml/itemProps1.xml><?xml version="1.0" encoding="utf-8"?>
<ds:datastoreItem xmlns:ds="http://schemas.openxmlformats.org/officeDocument/2006/customXml" ds:itemID="{EAB694C5-1B0A-4998-B681-63DF1A679E6D}"/>
</file>

<file path=customXml/itemProps2.xml><?xml version="1.0" encoding="utf-8"?>
<ds:datastoreItem xmlns:ds="http://schemas.openxmlformats.org/officeDocument/2006/customXml" ds:itemID="{334A36AD-375E-473E-B5A0-690C150EB34C}"/>
</file>

<file path=customXml/itemProps3.xml><?xml version="1.0" encoding="utf-8"?>
<ds:datastoreItem xmlns:ds="http://schemas.openxmlformats.org/officeDocument/2006/customXml" ds:itemID="{ADCEE831-EFEF-4881-9A33-10BD860157F0}"/>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Custom</PresentationFormat>
  <Paragraphs>83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Open Sans Ultra-Bold</vt:lpstr>
      <vt:lpstr>Arial</vt:lpstr>
      <vt:lpstr>Open Sans Bold</vt:lpstr>
      <vt:lpstr>Niveau Grotesk Bold</vt:lpstr>
      <vt:lpstr>Lato Bold</vt:lpstr>
      <vt:lpstr>Calibri</vt:lpstr>
      <vt:lpstr>Niveau 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Uniform Presentation</dc:title>
  <cp:lastModifiedBy>Chris Davis (Kevins Worldwide®)</cp:lastModifiedBy>
  <cp:revision>2</cp:revision>
  <dcterms:created xsi:type="dcterms:W3CDTF">2006-08-16T00:00:00Z</dcterms:created>
  <dcterms:modified xsi:type="dcterms:W3CDTF">2026-04-10T12:20:34Z</dcterms:modified>
  <dc:identifier>DAHCP_u837Y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0x010100DFE9814512EBD84A8470C42401835399</vt:lpwstr>
  </property>
</Properties>
</file>