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Lst>
  <p:sldSz cx="18288000" cy="10287000"/>
  <p:notesSz cx="6858000" cy="9144000"/>
  <p:embeddedFontLst>
    <p:embeddedFont>
      <p:font typeface="Niveau Grotesk" charset="1" panose="02000000000000000000"/>
      <p:regular r:id="rId17"/>
    </p:embeddedFont>
    <p:embeddedFont>
      <p:font typeface="Open Sans Bold" charset="1" panose="00000000000000000000"/>
      <p:regular r:id="rId18"/>
    </p:embeddedFont>
    <p:embeddedFont>
      <p:font typeface="Open Sans Semi-Bold" charset="1" panose="00000000000000000000"/>
      <p:regular r:id="rId19"/>
    </p:embeddedFont>
    <p:embeddedFont>
      <p:font typeface="Niveau Grotesk Bold" charset="1" panose="02000000000000000000"/>
      <p:regular r:id="rId20"/>
    </p:embeddedFont>
    <p:embeddedFont>
      <p:font typeface="Poppins Semi-Bold" charset="1" panose="00000700000000000000"/>
      <p:regular r:id="rId21"/>
    </p:embeddedFont>
    <p:embeddedFont>
      <p:font typeface="Poppins Bold" charset="1" panose="00000800000000000000"/>
      <p:regular r:id="rId22"/>
    </p:embeddedFont>
    <p:embeddedFont>
      <p:font typeface="Source Sans Pro Bold" charset="1" panose="020B0703030403020204"/>
      <p:regular r:id="rId23"/>
    </p:embeddedFont>
    <p:embeddedFont>
      <p:font typeface="Source Sans Pro" charset="1" panose="020B0503030403020204"/>
      <p:regular r:id="rId24"/>
    </p:embeddedFont>
    <p:embeddedFont>
      <p:font typeface="Poppins Medium" charset="1" panose="0000060000000000000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font" Target="fonts/font18.fntdata"/><Relationship Id="rId8" Type="http://schemas.openxmlformats.org/officeDocument/2006/relationships/slide" Target="slides/slide3.xml"/><Relationship Id="rId26" Type="http://schemas.openxmlformats.org/officeDocument/2006/relationships/customXml" Target="../customXml/item1.xml"/><Relationship Id="rId21" Type="http://schemas.openxmlformats.org/officeDocument/2006/relationships/font" Target="fonts/font21.fntdata"/><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font" Target="fonts/font17.fntdata"/><Relationship Id="rId25" Type="http://schemas.openxmlformats.org/officeDocument/2006/relationships/font" Target="fonts/font25.fntdata"/><Relationship Id="rId7" Type="http://schemas.openxmlformats.org/officeDocument/2006/relationships/slide" Target="slides/slide2.xml"/><Relationship Id="rId16" Type="http://schemas.openxmlformats.org/officeDocument/2006/relationships/slide" Target="slides/slide11.xml"/><Relationship Id="rId2" Type="http://schemas.openxmlformats.org/officeDocument/2006/relationships/presProps" Target="presProps.xml"/><Relationship Id="rId20" Type="http://schemas.openxmlformats.org/officeDocument/2006/relationships/font" Target="fonts/font20.fntdata"/><Relationship Id="rId1" Type="http://schemas.openxmlformats.org/officeDocument/2006/relationships/slideMaster" Target="slideMasters/slideMaster1.xml"/><Relationship Id="rId11" Type="http://schemas.openxmlformats.org/officeDocument/2006/relationships/slide" Target="slides/slide6.xml"/><Relationship Id="rId24" Type="http://schemas.openxmlformats.org/officeDocument/2006/relationships/font" Target="fonts/font24.fntdata"/><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font" Target="fonts/font23.fntdata"/><Relationship Id="rId5" Type="http://schemas.openxmlformats.org/officeDocument/2006/relationships/tableStyles" Target="tableStyles.xml"/><Relationship Id="rId28" Type="http://schemas.openxmlformats.org/officeDocument/2006/relationships/customXml" Target="../customXml/item3.xml"/><Relationship Id="rId10" Type="http://schemas.openxmlformats.org/officeDocument/2006/relationships/slide" Target="slides/slide5.xml"/><Relationship Id="rId19" Type="http://schemas.openxmlformats.org/officeDocument/2006/relationships/font" Target="fonts/font19.fntdata"/><Relationship Id="rId14" Type="http://schemas.openxmlformats.org/officeDocument/2006/relationships/slide" Target="slides/slide9.xml"/><Relationship Id="rId22" Type="http://schemas.openxmlformats.org/officeDocument/2006/relationships/font" Target="fonts/font22.fntdata"/><Relationship Id="rId4" Type="http://schemas.openxmlformats.org/officeDocument/2006/relationships/theme" Target="theme/theme1.xml"/><Relationship Id="rId9" Type="http://schemas.openxmlformats.org/officeDocument/2006/relationships/slide" Target="slides/slide4.xml"/><Relationship Id="rId27" Type="http://schemas.openxmlformats.org/officeDocument/2006/relationships/customXml" Target="../customXml/item2.xml"/></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33.jpe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svg" Type="http://schemas.openxmlformats.org/officeDocument/2006/relationships/image"/><Relationship Id="rId11" Target="../media/image45.png" Type="http://schemas.openxmlformats.org/officeDocument/2006/relationships/image"/><Relationship Id="rId12" Target="../media/image46.svg" Type="http://schemas.openxmlformats.org/officeDocument/2006/relationships/image"/><Relationship Id="rId13" Target="../media/image47.png" Type="http://schemas.openxmlformats.org/officeDocument/2006/relationships/image"/><Relationship Id="rId14" Target="../media/image48.png" Type="http://schemas.openxmlformats.org/officeDocument/2006/relationships/image"/><Relationship Id="rId15" Target="../media/image49.svg" Type="http://schemas.openxmlformats.org/officeDocument/2006/relationships/image"/><Relationship Id="rId16" Target="../media/image50.png" Type="http://schemas.openxmlformats.org/officeDocument/2006/relationships/image"/><Relationship Id="rId17" Target="../media/image51.svg" Type="http://schemas.openxmlformats.org/officeDocument/2006/relationships/image"/><Relationship Id="rId18" Target="../media/image14.png" Type="http://schemas.openxmlformats.org/officeDocument/2006/relationships/image"/><Relationship Id="rId19" Target="../media/image15.svg" Type="http://schemas.openxmlformats.org/officeDocument/2006/relationships/image"/><Relationship Id="rId2" Target="../media/image36.png" Type="http://schemas.openxmlformats.org/officeDocument/2006/relationships/image"/><Relationship Id="rId3" Target="../media/image37.png" Type="http://schemas.openxmlformats.org/officeDocument/2006/relationships/image"/><Relationship Id="rId4" Target="../media/image38.svg" Type="http://schemas.openxmlformats.org/officeDocument/2006/relationships/image"/><Relationship Id="rId5" Target="../media/image39.png" Type="http://schemas.openxmlformats.org/officeDocument/2006/relationships/image"/><Relationship Id="rId6" Target="../media/image40.svg" Type="http://schemas.openxmlformats.org/officeDocument/2006/relationships/image"/><Relationship Id="rId7" Target="../media/image41.png" Type="http://schemas.openxmlformats.org/officeDocument/2006/relationships/image"/><Relationship Id="rId8" Target="../media/image42.svg" Type="http://schemas.openxmlformats.org/officeDocument/2006/relationships/image"/><Relationship Id="rId9" Target="../media/image4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svg" Type="http://schemas.openxmlformats.org/officeDocument/2006/relationships/image"/><Relationship Id="rId2" Target="../media/image17.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18.png" Type="http://schemas.openxmlformats.org/officeDocument/2006/relationships/image"/><Relationship Id="rId6" Target="../media/image19.svg" Type="http://schemas.openxmlformats.org/officeDocument/2006/relationships/image"/><Relationship Id="rId7" Target="../media/image20.png" Type="http://schemas.openxmlformats.org/officeDocument/2006/relationships/image"/><Relationship Id="rId8" Target="../media/image21.svg" Type="http://schemas.openxmlformats.org/officeDocument/2006/relationships/image"/><Relationship Id="rId9" Target="../media/image2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9.png" Type="http://schemas.openxmlformats.org/officeDocument/2006/relationships/image"/><Relationship Id="rId6" Target="../media/image25.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31.png" Type="http://schemas.openxmlformats.org/officeDocument/2006/relationships/image"/><Relationship Id="rId6" Target="../media/image32.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664296"/>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1416645" cy="1593725"/>
          </a:xfrm>
        </p:grpSpPr>
        <p:sp>
          <p:nvSpPr>
            <p:cNvPr name="Freeform 3" id="3"/>
            <p:cNvSpPr/>
            <p:nvPr/>
          </p:nvSpPr>
          <p:spPr>
            <a:xfrm flipH="false" flipV="false" rot="0">
              <a:off x="0" y="0"/>
              <a:ext cx="1416645" cy="1593725"/>
            </a:xfrm>
            <a:custGeom>
              <a:avLst/>
              <a:gdLst/>
              <a:ahLst/>
              <a:cxnLst/>
              <a:rect r="r" b="b" t="t" l="l"/>
              <a:pathLst>
                <a:path h="1593725" w="1416645">
                  <a:moveTo>
                    <a:pt x="0" y="0"/>
                  </a:moveTo>
                  <a:lnTo>
                    <a:pt x="1416645" y="0"/>
                  </a:lnTo>
                  <a:lnTo>
                    <a:pt x="1416645" y="1593725"/>
                  </a:lnTo>
                  <a:lnTo>
                    <a:pt x="0" y="1593725"/>
                  </a:lnTo>
                  <a:close/>
                </a:path>
              </a:pathLst>
            </a:custGeom>
            <a:blipFill>
              <a:blip r:embed="rId2"/>
              <a:stretch>
                <a:fillRect l="-37890" t="0" r="-37890" b="0"/>
              </a:stretch>
            </a:blipFill>
          </p:spPr>
        </p:sp>
      </p:grpSp>
      <p:sp>
        <p:nvSpPr>
          <p:cNvPr name="Freeform 4" id="4"/>
          <p:cNvSpPr/>
          <p:nvPr/>
        </p:nvSpPr>
        <p:spPr>
          <a:xfrm flipH="false" flipV="true" rot="0">
            <a:off x="9051456" y="0"/>
            <a:ext cx="2677972" cy="2671277"/>
          </a:xfrm>
          <a:custGeom>
            <a:avLst/>
            <a:gdLst/>
            <a:ahLst/>
            <a:cxnLst/>
            <a:rect r="r" b="b" t="t" l="l"/>
            <a:pathLst>
              <a:path h="2671277" w="2677972">
                <a:moveTo>
                  <a:pt x="0" y="2671277"/>
                </a:moveTo>
                <a:lnTo>
                  <a:pt x="2677972" y="2671277"/>
                </a:lnTo>
                <a:lnTo>
                  <a:pt x="2677972" y="0"/>
                </a:lnTo>
                <a:lnTo>
                  <a:pt x="0" y="0"/>
                </a:lnTo>
                <a:lnTo>
                  <a:pt x="0" y="2671277"/>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5400000">
            <a:off x="5646546" y="4672352"/>
            <a:ext cx="8798664" cy="2430631"/>
          </a:xfrm>
          <a:custGeom>
            <a:avLst/>
            <a:gdLst/>
            <a:ahLst/>
            <a:cxnLst/>
            <a:rect r="r" b="b" t="t" l="l"/>
            <a:pathLst>
              <a:path h="2430631" w="8798664">
                <a:moveTo>
                  <a:pt x="0" y="0"/>
                </a:moveTo>
                <a:lnTo>
                  <a:pt x="8798664" y="0"/>
                </a:lnTo>
                <a:lnTo>
                  <a:pt x="8798664" y="2430631"/>
                </a:lnTo>
                <a:lnTo>
                  <a:pt x="0" y="243063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true" flipV="true" rot="0">
            <a:off x="1028700" y="6282815"/>
            <a:ext cx="4245016" cy="716346"/>
          </a:xfrm>
          <a:custGeom>
            <a:avLst/>
            <a:gdLst/>
            <a:ahLst/>
            <a:cxnLst/>
            <a:rect r="r" b="b" t="t" l="l"/>
            <a:pathLst>
              <a:path h="716346" w="4245016">
                <a:moveTo>
                  <a:pt x="4245016" y="716347"/>
                </a:moveTo>
                <a:lnTo>
                  <a:pt x="0" y="716347"/>
                </a:lnTo>
                <a:lnTo>
                  <a:pt x="0" y="0"/>
                </a:lnTo>
                <a:lnTo>
                  <a:pt x="4245016" y="0"/>
                </a:lnTo>
                <a:lnTo>
                  <a:pt x="4245016" y="716347"/>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539048" y="421329"/>
            <a:ext cx="4859380" cy="2134013"/>
          </a:xfrm>
          <a:custGeom>
            <a:avLst/>
            <a:gdLst/>
            <a:ahLst/>
            <a:cxnLst/>
            <a:rect r="r" b="b" t="t" l="l"/>
            <a:pathLst>
              <a:path h="2134013" w="4859380">
                <a:moveTo>
                  <a:pt x="0" y="0"/>
                </a:moveTo>
                <a:lnTo>
                  <a:pt x="4859380" y="0"/>
                </a:lnTo>
                <a:lnTo>
                  <a:pt x="4859380" y="2134014"/>
                </a:lnTo>
                <a:lnTo>
                  <a:pt x="0" y="2134014"/>
                </a:lnTo>
                <a:lnTo>
                  <a:pt x="0" y="0"/>
                </a:lnTo>
                <a:close/>
              </a:path>
            </a:pathLst>
          </a:custGeom>
          <a:blipFill>
            <a:blip r:embed="rId9"/>
            <a:stretch>
              <a:fillRect l="0" t="0" r="0" b="0"/>
            </a:stretch>
          </a:blipFill>
        </p:spPr>
      </p:sp>
      <p:sp>
        <p:nvSpPr>
          <p:cNvPr name="TextBox 8" id="8"/>
          <p:cNvSpPr txBox="true"/>
          <p:nvPr/>
        </p:nvSpPr>
        <p:spPr>
          <a:xfrm rot="0">
            <a:off x="1028700" y="8942070"/>
            <a:ext cx="4523018" cy="349250"/>
          </a:xfrm>
          <a:prstGeom prst="rect">
            <a:avLst/>
          </a:prstGeom>
        </p:spPr>
        <p:txBody>
          <a:bodyPr anchor="t" rtlCol="false" tIns="0" lIns="0" bIns="0" rIns="0">
            <a:spAutoFit/>
          </a:bodyPr>
          <a:lstStyle/>
          <a:p>
            <a:pPr algn="l">
              <a:lnSpc>
                <a:spcPts val="2799"/>
              </a:lnSpc>
            </a:pPr>
            <a:r>
              <a:rPr lang="en-US" sz="1999">
                <a:solidFill>
                  <a:srgbClr val="F9F9F9"/>
                </a:solidFill>
                <a:latin typeface="Niveau Grotesk"/>
                <a:ea typeface="Niveau Grotesk"/>
                <a:cs typeface="Niveau Grotesk"/>
                <a:sym typeface="Niveau Grotesk"/>
              </a:rPr>
              <a:t>www.KevinsWW.com</a:t>
            </a:r>
          </a:p>
        </p:txBody>
      </p:sp>
      <p:sp>
        <p:nvSpPr>
          <p:cNvPr name="TextBox 9" id="9"/>
          <p:cNvSpPr txBox="true"/>
          <p:nvPr/>
        </p:nvSpPr>
        <p:spPr>
          <a:xfrm rot="0">
            <a:off x="696213" y="3335463"/>
            <a:ext cx="8115300" cy="2667000"/>
          </a:xfrm>
          <a:prstGeom prst="rect">
            <a:avLst/>
          </a:prstGeom>
        </p:spPr>
        <p:txBody>
          <a:bodyPr anchor="t" rtlCol="false" tIns="0" lIns="0" bIns="0" rIns="0">
            <a:spAutoFit/>
          </a:bodyPr>
          <a:lstStyle/>
          <a:p>
            <a:pPr algn="l">
              <a:lnSpc>
                <a:spcPts val="10560"/>
              </a:lnSpc>
            </a:pPr>
            <a:r>
              <a:rPr lang="en-US" sz="8800" b="true">
                <a:solidFill>
                  <a:srgbClr val="FFFFFF"/>
                </a:solidFill>
                <a:latin typeface="Open Sans Bold"/>
                <a:ea typeface="Open Sans Bold"/>
                <a:cs typeface="Open Sans Bold"/>
                <a:sym typeface="Open Sans Bold"/>
              </a:rPr>
              <a:t>COMPANY </a:t>
            </a:r>
          </a:p>
          <a:p>
            <a:pPr algn="l">
              <a:lnSpc>
                <a:spcPts val="10560"/>
              </a:lnSpc>
            </a:pPr>
            <a:r>
              <a:rPr lang="en-US" sz="8800" b="true">
                <a:solidFill>
                  <a:srgbClr val="FFFFFF"/>
                </a:solidFill>
                <a:latin typeface="Open Sans Bold"/>
                <a:ea typeface="Open Sans Bold"/>
                <a:cs typeface="Open Sans Bold"/>
                <a:sym typeface="Open Sans Bold"/>
              </a:rPr>
              <a:t>SWAG STORES</a:t>
            </a:r>
          </a:p>
        </p:txBody>
      </p:sp>
      <p:sp>
        <p:nvSpPr>
          <p:cNvPr name="TextBox 10" id="10"/>
          <p:cNvSpPr txBox="true"/>
          <p:nvPr/>
        </p:nvSpPr>
        <p:spPr>
          <a:xfrm rot="0">
            <a:off x="1243014" y="6447948"/>
            <a:ext cx="3451449" cy="433705"/>
          </a:xfrm>
          <a:prstGeom prst="rect">
            <a:avLst/>
          </a:prstGeom>
        </p:spPr>
        <p:txBody>
          <a:bodyPr anchor="t" rtlCol="false" tIns="0" lIns="0" bIns="0" rIns="0">
            <a:spAutoFit/>
          </a:bodyPr>
          <a:lstStyle/>
          <a:p>
            <a:pPr algn="ctr">
              <a:lnSpc>
                <a:spcPts val="3200"/>
              </a:lnSpc>
            </a:pPr>
            <a:r>
              <a:rPr lang="en-US" sz="3200">
                <a:solidFill>
                  <a:srgbClr val="F9F9F9"/>
                </a:solidFill>
                <a:latin typeface="Niveau Grotesk"/>
                <a:ea typeface="Niveau Grotesk"/>
                <a:cs typeface="Niveau Grotesk"/>
                <a:sym typeface="Niveau Grotesk"/>
              </a:rPr>
              <a:t>Easy as 1,2,3</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2888" t="0" r="-12888" b="0"/>
            </a:stretch>
          </a:blipFill>
        </p:spPr>
      </p:sp>
      <p:grpSp>
        <p:nvGrpSpPr>
          <p:cNvPr name="Group 3" id="3"/>
          <p:cNvGrpSpPr/>
          <p:nvPr/>
        </p:nvGrpSpPr>
        <p:grpSpPr>
          <a:xfrm rot="0">
            <a:off x="0" y="6629669"/>
            <a:ext cx="18288000" cy="3657331"/>
            <a:chOff x="0" y="0"/>
            <a:chExt cx="4256517" cy="851241"/>
          </a:xfrm>
        </p:grpSpPr>
        <p:sp>
          <p:nvSpPr>
            <p:cNvPr name="Freeform 4" id="4"/>
            <p:cNvSpPr/>
            <p:nvPr/>
          </p:nvSpPr>
          <p:spPr>
            <a:xfrm flipH="false" flipV="false" rot="0">
              <a:off x="0" y="0"/>
              <a:ext cx="4256517" cy="851241"/>
            </a:xfrm>
            <a:custGeom>
              <a:avLst/>
              <a:gdLst/>
              <a:ahLst/>
              <a:cxnLst/>
              <a:rect r="r" b="b" t="t" l="l"/>
              <a:pathLst>
                <a:path h="851241" w="4256517">
                  <a:moveTo>
                    <a:pt x="0" y="0"/>
                  </a:moveTo>
                  <a:lnTo>
                    <a:pt x="4256517" y="0"/>
                  </a:lnTo>
                  <a:lnTo>
                    <a:pt x="4256517" y="851241"/>
                  </a:lnTo>
                  <a:lnTo>
                    <a:pt x="0" y="851241"/>
                  </a:lnTo>
                  <a:close/>
                </a:path>
              </a:pathLst>
            </a:custGeom>
            <a:blipFill>
              <a:blip r:embed="rId3"/>
              <a:stretch>
                <a:fillRect l="0" t="-116887" r="0" b="-116887"/>
              </a:stretch>
            </a:blipFill>
          </p:spPr>
        </p:sp>
      </p:grpSp>
      <p:grpSp>
        <p:nvGrpSpPr>
          <p:cNvPr name="Group 5" id="5"/>
          <p:cNvGrpSpPr/>
          <p:nvPr/>
        </p:nvGrpSpPr>
        <p:grpSpPr>
          <a:xfrm rot="0">
            <a:off x="0" y="4801003"/>
            <a:ext cx="9067800" cy="3657331"/>
            <a:chOff x="0" y="0"/>
            <a:chExt cx="2388227" cy="963248"/>
          </a:xfrm>
        </p:grpSpPr>
        <p:sp>
          <p:nvSpPr>
            <p:cNvPr name="Freeform 6" id="6"/>
            <p:cNvSpPr/>
            <p:nvPr/>
          </p:nvSpPr>
          <p:spPr>
            <a:xfrm flipH="false" flipV="false" rot="0">
              <a:off x="0" y="0"/>
              <a:ext cx="2388227" cy="963248"/>
            </a:xfrm>
            <a:custGeom>
              <a:avLst/>
              <a:gdLst/>
              <a:ahLst/>
              <a:cxnLst/>
              <a:rect r="r" b="b" t="t" l="l"/>
              <a:pathLst>
                <a:path h="963248" w="2388227">
                  <a:moveTo>
                    <a:pt x="0" y="0"/>
                  </a:moveTo>
                  <a:lnTo>
                    <a:pt x="2388227" y="0"/>
                  </a:lnTo>
                  <a:lnTo>
                    <a:pt x="2388227" y="963248"/>
                  </a:lnTo>
                  <a:lnTo>
                    <a:pt x="0" y="963248"/>
                  </a:lnTo>
                  <a:close/>
                </a:path>
              </a:pathLst>
            </a:custGeom>
            <a:solidFill>
              <a:srgbClr val="664296"/>
            </a:solidFill>
          </p:spPr>
        </p:sp>
        <p:sp>
          <p:nvSpPr>
            <p:cNvPr name="TextBox 7" id="7"/>
            <p:cNvSpPr txBox="true"/>
            <p:nvPr/>
          </p:nvSpPr>
          <p:spPr>
            <a:xfrm>
              <a:off x="0" y="-95250"/>
              <a:ext cx="2388227" cy="1058498"/>
            </a:xfrm>
            <a:prstGeom prst="rect">
              <a:avLst/>
            </a:prstGeom>
          </p:spPr>
          <p:txBody>
            <a:bodyPr anchor="ctr" rtlCol="false" tIns="50800" lIns="50800" bIns="50800" rIns="50800"/>
            <a:lstStyle/>
            <a:p>
              <a:pPr algn="ctr">
                <a:lnSpc>
                  <a:spcPts val="3927"/>
                </a:lnSpc>
              </a:pPr>
            </a:p>
          </p:txBody>
        </p:sp>
      </p:grpSp>
      <p:sp>
        <p:nvSpPr>
          <p:cNvPr name="TextBox 8" id="8"/>
          <p:cNvSpPr txBox="true"/>
          <p:nvPr/>
        </p:nvSpPr>
        <p:spPr>
          <a:xfrm rot="0">
            <a:off x="10719498" y="724154"/>
            <a:ext cx="6009801" cy="513842"/>
          </a:xfrm>
          <a:prstGeom prst="rect">
            <a:avLst/>
          </a:prstGeom>
        </p:spPr>
        <p:txBody>
          <a:bodyPr anchor="t" rtlCol="false" tIns="0" lIns="0" bIns="0" rIns="0">
            <a:spAutoFit/>
          </a:bodyPr>
          <a:lstStyle/>
          <a:p>
            <a:pPr algn="l">
              <a:lnSpc>
                <a:spcPts val="4227"/>
              </a:lnSpc>
            </a:pPr>
            <a:r>
              <a:rPr lang="en-US" sz="3019" b="true">
                <a:solidFill>
                  <a:srgbClr val="000000"/>
                </a:solidFill>
                <a:latin typeface="Open Sans Bold"/>
                <a:ea typeface="Open Sans Bold"/>
                <a:cs typeface="Open Sans Bold"/>
                <a:sym typeface="Open Sans Bold"/>
              </a:rPr>
              <a:t>Built for Growth at </a:t>
            </a:r>
            <a:r>
              <a:rPr lang="en-US" sz="3019" b="true">
                <a:solidFill>
                  <a:srgbClr val="FD9D47"/>
                </a:solidFill>
                <a:latin typeface="Open Sans Bold"/>
                <a:ea typeface="Open Sans Bold"/>
                <a:cs typeface="Open Sans Bold"/>
                <a:sym typeface="Open Sans Bold"/>
              </a:rPr>
              <a:t>Every Level</a:t>
            </a:r>
          </a:p>
        </p:txBody>
      </p:sp>
      <p:sp>
        <p:nvSpPr>
          <p:cNvPr name="TextBox 9" id="9"/>
          <p:cNvSpPr txBox="true"/>
          <p:nvPr/>
        </p:nvSpPr>
        <p:spPr>
          <a:xfrm rot="0">
            <a:off x="11310048" y="1396800"/>
            <a:ext cx="5949252" cy="1479423"/>
          </a:xfrm>
          <a:prstGeom prst="rect">
            <a:avLst/>
          </a:prstGeom>
        </p:spPr>
        <p:txBody>
          <a:bodyPr anchor="t" rtlCol="false" tIns="0" lIns="0" bIns="0" rIns="0">
            <a:spAutoFit/>
          </a:bodyPr>
          <a:lstStyle/>
          <a:p>
            <a:pPr algn="l">
              <a:lnSpc>
                <a:spcPts val="2981"/>
              </a:lnSpc>
            </a:pPr>
            <a:r>
              <a:rPr lang="en-US" sz="2129" b="true">
                <a:solidFill>
                  <a:srgbClr val="000000"/>
                </a:solidFill>
                <a:latin typeface="Source Sans Pro Bold"/>
                <a:ea typeface="Source Sans Pro Bold"/>
                <a:cs typeface="Source Sans Pro Bold"/>
                <a:sym typeface="Source Sans Pro Bold"/>
              </a:rPr>
              <a:t>Multi-Location Support:</a:t>
            </a:r>
            <a:r>
              <a:rPr lang="en-US" sz="2129">
                <a:solidFill>
                  <a:srgbClr val="000000"/>
                </a:solidFill>
                <a:latin typeface="Source Sans Pro"/>
                <a:ea typeface="Source Sans Pro"/>
                <a:cs typeface="Source Sans Pro"/>
                <a:sym typeface="Source Sans Pro"/>
              </a:rPr>
              <a:t> Easily manage and distribute products across multiple offices, regions, or facilities while maintaining consistency and control at every level.</a:t>
            </a:r>
          </a:p>
        </p:txBody>
      </p:sp>
      <p:sp>
        <p:nvSpPr>
          <p:cNvPr name="Freeform 10" id="10"/>
          <p:cNvSpPr/>
          <p:nvPr/>
        </p:nvSpPr>
        <p:spPr>
          <a:xfrm flipH="false" flipV="false" rot="0">
            <a:off x="10719498" y="1855524"/>
            <a:ext cx="304800" cy="304800"/>
          </a:xfrm>
          <a:custGeom>
            <a:avLst/>
            <a:gdLst/>
            <a:ahLst/>
            <a:cxnLst/>
            <a:rect r="r" b="b" t="t" l="l"/>
            <a:pathLst>
              <a:path h="304800" w="304800">
                <a:moveTo>
                  <a:pt x="0" y="0"/>
                </a:moveTo>
                <a:lnTo>
                  <a:pt x="304800" y="0"/>
                </a:lnTo>
                <a:lnTo>
                  <a:pt x="304800" y="304800"/>
                </a:lnTo>
                <a:lnTo>
                  <a:pt x="0" y="30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1310048" y="4994393"/>
            <a:ext cx="5949252" cy="1479423"/>
          </a:xfrm>
          <a:prstGeom prst="rect">
            <a:avLst/>
          </a:prstGeom>
        </p:spPr>
        <p:txBody>
          <a:bodyPr anchor="t" rtlCol="false" tIns="0" lIns="0" bIns="0" rIns="0">
            <a:spAutoFit/>
          </a:bodyPr>
          <a:lstStyle/>
          <a:p>
            <a:pPr algn="l">
              <a:lnSpc>
                <a:spcPts val="2981"/>
              </a:lnSpc>
            </a:pPr>
            <a:r>
              <a:rPr lang="en-US" sz="2129" b="true">
                <a:solidFill>
                  <a:srgbClr val="000000"/>
                </a:solidFill>
                <a:latin typeface="Source Sans Pro Bold"/>
                <a:ea typeface="Source Sans Pro Bold"/>
                <a:cs typeface="Source Sans Pro Bold"/>
                <a:sym typeface="Source Sans Pro Bold"/>
              </a:rPr>
              <a:t>Enterprise-Ready Infrastructure:</a:t>
            </a:r>
            <a:r>
              <a:rPr lang="en-US" sz="2129">
                <a:solidFill>
                  <a:srgbClr val="000000"/>
                </a:solidFill>
                <a:latin typeface="Source Sans Pro"/>
                <a:ea typeface="Source Sans Pro"/>
                <a:cs typeface="Source Sans Pro"/>
                <a:sym typeface="Source Sans Pro"/>
              </a:rPr>
              <a:t> Our platform and processes are designed to support high-volume programs, complex organizational structures, and evolving business demands.</a:t>
            </a:r>
          </a:p>
        </p:txBody>
      </p:sp>
      <p:sp>
        <p:nvSpPr>
          <p:cNvPr name="TextBox 12" id="12"/>
          <p:cNvSpPr txBox="true"/>
          <p:nvPr/>
        </p:nvSpPr>
        <p:spPr>
          <a:xfrm rot="0">
            <a:off x="11310048" y="3142577"/>
            <a:ext cx="5949252" cy="1479423"/>
          </a:xfrm>
          <a:prstGeom prst="rect">
            <a:avLst/>
          </a:prstGeom>
        </p:spPr>
        <p:txBody>
          <a:bodyPr anchor="t" rtlCol="false" tIns="0" lIns="0" bIns="0" rIns="0">
            <a:spAutoFit/>
          </a:bodyPr>
          <a:lstStyle/>
          <a:p>
            <a:pPr algn="l">
              <a:lnSpc>
                <a:spcPts val="2981"/>
              </a:lnSpc>
            </a:pPr>
            <a:r>
              <a:rPr lang="en-US" sz="2129" b="true">
                <a:solidFill>
                  <a:srgbClr val="000000"/>
                </a:solidFill>
                <a:latin typeface="Source Sans Pro Bold"/>
                <a:ea typeface="Source Sans Pro Bold"/>
                <a:cs typeface="Source Sans Pro Bold"/>
                <a:sym typeface="Source Sans Pro Bold"/>
              </a:rPr>
              <a:t>Scalable Inventory &amp; Fulfillment:</a:t>
            </a:r>
            <a:r>
              <a:rPr lang="en-US" sz="2129">
                <a:solidFill>
                  <a:srgbClr val="000000"/>
                </a:solidFill>
                <a:latin typeface="Source Sans Pro"/>
                <a:ea typeface="Source Sans Pro"/>
                <a:cs typeface="Source Sans Pro"/>
                <a:sym typeface="Source Sans Pro"/>
              </a:rPr>
              <a:t> From growing teams to large-scale rollouts, our inventory management and fulfillment capabilities flex with your needs—ensuring you’re always prepared.</a:t>
            </a:r>
          </a:p>
        </p:txBody>
      </p:sp>
      <p:sp>
        <p:nvSpPr>
          <p:cNvPr name="Freeform 13" id="13"/>
          <p:cNvSpPr/>
          <p:nvPr/>
        </p:nvSpPr>
        <p:spPr>
          <a:xfrm flipH="false" flipV="false" rot="0">
            <a:off x="10719498" y="5453117"/>
            <a:ext cx="304800" cy="304800"/>
          </a:xfrm>
          <a:custGeom>
            <a:avLst/>
            <a:gdLst/>
            <a:ahLst/>
            <a:cxnLst/>
            <a:rect r="r" b="b" t="t" l="l"/>
            <a:pathLst>
              <a:path h="304800" w="304800">
                <a:moveTo>
                  <a:pt x="0" y="0"/>
                </a:moveTo>
                <a:lnTo>
                  <a:pt x="304800" y="0"/>
                </a:lnTo>
                <a:lnTo>
                  <a:pt x="304800" y="304800"/>
                </a:lnTo>
                <a:lnTo>
                  <a:pt x="0" y="30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10719498" y="3757857"/>
            <a:ext cx="304800" cy="304800"/>
          </a:xfrm>
          <a:custGeom>
            <a:avLst/>
            <a:gdLst/>
            <a:ahLst/>
            <a:cxnLst/>
            <a:rect r="r" b="b" t="t" l="l"/>
            <a:pathLst>
              <a:path h="304800" w="304800">
                <a:moveTo>
                  <a:pt x="0" y="0"/>
                </a:moveTo>
                <a:lnTo>
                  <a:pt x="304800" y="0"/>
                </a:lnTo>
                <a:lnTo>
                  <a:pt x="304800" y="304800"/>
                </a:lnTo>
                <a:lnTo>
                  <a:pt x="0" y="30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1384300" y="1444425"/>
            <a:ext cx="6385035" cy="1943100"/>
          </a:xfrm>
          <a:prstGeom prst="rect">
            <a:avLst/>
          </a:prstGeom>
        </p:spPr>
        <p:txBody>
          <a:bodyPr anchor="t" rtlCol="false" tIns="0" lIns="0" bIns="0" rIns="0">
            <a:spAutoFit/>
          </a:bodyPr>
          <a:lstStyle/>
          <a:p>
            <a:pPr algn="l">
              <a:lnSpc>
                <a:spcPts val="7679"/>
              </a:lnSpc>
            </a:pPr>
            <a:r>
              <a:rPr lang="en-US" sz="6399" b="true">
                <a:solidFill>
                  <a:srgbClr val="000000"/>
                </a:solidFill>
                <a:latin typeface="Open Sans Bold"/>
                <a:ea typeface="Open Sans Bold"/>
                <a:cs typeface="Open Sans Bold"/>
                <a:sym typeface="Open Sans Bold"/>
              </a:rPr>
              <a:t>Designed to Scale With You</a:t>
            </a:r>
          </a:p>
        </p:txBody>
      </p:sp>
      <p:sp>
        <p:nvSpPr>
          <p:cNvPr name="TextBox 16" id="16"/>
          <p:cNvSpPr txBox="true"/>
          <p:nvPr/>
        </p:nvSpPr>
        <p:spPr>
          <a:xfrm rot="0">
            <a:off x="821619" y="5339911"/>
            <a:ext cx="6947717" cy="2799080"/>
          </a:xfrm>
          <a:prstGeom prst="rect">
            <a:avLst/>
          </a:prstGeom>
        </p:spPr>
        <p:txBody>
          <a:bodyPr anchor="t" rtlCol="false" tIns="0" lIns="0" bIns="0" rIns="0">
            <a:spAutoFit/>
          </a:bodyPr>
          <a:lstStyle/>
          <a:p>
            <a:pPr algn="l">
              <a:lnSpc>
                <a:spcPts val="3220"/>
              </a:lnSpc>
            </a:pPr>
            <a:r>
              <a:rPr lang="en-US" sz="2300">
                <a:solidFill>
                  <a:srgbClr val="FFFFFF"/>
                </a:solidFill>
                <a:latin typeface="Niveau Grotesk"/>
                <a:ea typeface="Niveau Grotesk"/>
                <a:cs typeface="Niveau Grotesk"/>
                <a:sym typeface="Niveau Grotesk"/>
              </a:rPr>
              <a:t>As your company grows, your swag needs don’t get simpler—they get more complex. With more locations, employees, and programs to support, demand increases and expectations rise. Our swag stores are built to handle that growth, giving your organization a scalable system that keeps everything organized and easy to manage</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1416645" cy="1593725"/>
          </a:xfrm>
        </p:grpSpPr>
        <p:sp>
          <p:nvSpPr>
            <p:cNvPr name="Freeform 3" id="3"/>
            <p:cNvSpPr/>
            <p:nvPr/>
          </p:nvSpPr>
          <p:spPr>
            <a:xfrm flipH="false" flipV="false" rot="0">
              <a:off x="0" y="0"/>
              <a:ext cx="1416645" cy="1593725"/>
            </a:xfrm>
            <a:custGeom>
              <a:avLst/>
              <a:gdLst/>
              <a:ahLst/>
              <a:cxnLst/>
              <a:rect r="r" b="b" t="t" l="l"/>
              <a:pathLst>
                <a:path h="1593725" w="1416645">
                  <a:moveTo>
                    <a:pt x="0" y="0"/>
                  </a:moveTo>
                  <a:lnTo>
                    <a:pt x="1416645" y="0"/>
                  </a:lnTo>
                  <a:lnTo>
                    <a:pt x="1416645" y="1593725"/>
                  </a:lnTo>
                  <a:lnTo>
                    <a:pt x="0" y="1593725"/>
                  </a:lnTo>
                  <a:close/>
                </a:path>
              </a:pathLst>
            </a:custGeom>
            <a:blipFill>
              <a:blip r:embed="rId2"/>
              <a:stretch>
                <a:fillRect l="-35227" t="0" r="-35227" b="0"/>
              </a:stretch>
            </a:blipFill>
          </p:spPr>
        </p:sp>
      </p:grpSp>
      <p:sp>
        <p:nvSpPr>
          <p:cNvPr name="Freeform 4" id="4"/>
          <p:cNvSpPr/>
          <p:nvPr/>
        </p:nvSpPr>
        <p:spPr>
          <a:xfrm flipH="false" flipV="true" rot="0">
            <a:off x="9051456" y="0"/>
            <a:ext cx="2677972" cy="2671277"/>
          </a:xfrm>
          <a:custGeom>
            <a:avLst/>
            <a:gdLst/>
            <a:ahLst/>
            <a:cxnLst/>
            <a:rect r="r" b="b" t="t" l="l"/>
            <a:pathLst>
              <a:path h="2671277" w="2677972">
                <a:moveTo>
                  <a:pt x="0" y="2671277"/>
                </a:moveTo>
                <a:lnTo>
                  <a:pt x="2677972" y="2671277"/>
                </a:lnTo>
                <a:lnTo>
                  <a:pt x="2677972" y="0"/>
                </a:lnTo>
                <a:lnTo>
                  <a:pt x="0" y="0"/>
                </a:lnTo>
                <a:lnTo>
                  <a:pt x="0" y="2671277"/>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5400000">
            <a:off x="5646546" y="4688967"/>
            <a:ext cx="8798664" cy="2430631"/>
          </a:xfrm>
          <a:custGeom>
            <a:avLst/>
            <a:gdLst/>
            <a:ahLst/>
            <a:cxnLst/>
            <a:rect r="r" b="b" t="t" l="l"/>
            <a:pathLst>
              <a:path h="2430631" w="8798664">
                <a:moveTo>
                  <a:pt x="0" y="0"/>
                </a:moveTo>
                <a:lnTo>
                  <a:pt x="8798664" y="0"/>
                </a:lnTo>
                <a:lnTo>
                  <a:pt x="8798664" y="2430631"/>
                </a:lnTo>
                <a:lnTo>
                  <a:pt x="0" y="243063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6" id="6"/>
          <p:cNvGrpSpPr/>
          <p:nvPr/>
        </p:nvGrpSpPr>
        <p:grpSpPr>
          <a:xfrm rot="0">
            <a:off x="1028700" y="7654084"/>
            <a:ext cx="5568773" cy="571500"/>
            <a:chOff x="0" y="0"/>
            <a:chExt cx="7425031" cy="762000"/>
          </a:xfrm>
        </p:grpSpPr>
        <p:sp>
          <p:nvSpPr>
            <p:cNvPr name="Freeform 7" id="7"/>
            <p:cNvSpPr/>
            <p:nvPr/>
          </p:nvSpPr>
          <p:spPr>
            <a:xfrm flipH="false" flipV="false" rot="0">
              <a:off x="0" y="0"/>
              <a:ext cx="762000" cy="762000"/>
            </a:xfrm>
            <a:custGeom>
              <a:avLst/>
              <a:gdLst/>
              <a:ahLst/>
              <a:cxnLst/>
              <a:rect r="r" b="b" t="t" l="l"/>
              <a:pathLst>
                <a:path h="762000" w="762000">
                  <a:moveTo>
                    <a:pt x="0" y="0"/>
                  </a:moveTo>
                  <a:lnTo>
                    <a:pt x="762000" y="0"/>
                  </a:lnTo>
                  <a:lnTo>
                    <a:pt x="762000" y="762000"/>
                  </a:lnTo>
                  <a:lnTo>
                    <a:pt x="0" y="7620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8" id="8"/>
            <p:cNvSpPr txBox="true"/>
            <p:nvPr/>
          </p:nvSpPr>
          <p:spPr>
            <a:xfrm rot="0">
              <a:off x="1075031" y="75565"/>
              <a:ext cx="6350000" cy="544195"/>
            </a:xfrm>
            <a:prstGeom prst="rect">
              <a:avLst/>
            </a:prstGeom>
          </p:spPr>
          <p:txBody>
            <a:bodyPr anchor="t" rtlCol="false" tIns="0" lIns="0" bIns="0" rIns="0">
              <a:spAutoFit/>
            </a:bodyPr>
            <a:lstStyle/>
            <a:p>
              <a:pPr algn="l">
                <a:lnSpc>
                  <a:spcPts val="3359"/>
                </a:lnSpc>
              </a:pPr>
              <a:r>
                <a:rPr lang="en-US" sz="2400" b="true">
                  <a:solidFill>
                    <a:srgbClr val="2E2E2E"/>
                  </a:solidFill>
                  <a:latin typeface="Poppins Medium"/>
                  <a:ea typeface="Poppins Medium"/>
                  <a:cs typeface="Poppins Medium"/>
                  <a:sym typeface="Poppins Medium"/>
                </a:rPr>
                <a:t>Info@KevinsWW.com</a:t>
              </a:r>
            </a:p>
          </p:txBody>
        </p:sp>
      </p:grpSp>
      <p:grpSp>
        <p:nvGrpSpPr>
          <p:cNvPr name="Group 9" id="9"/>
          <p:cNvGrpSpPr/>
          <p:nvPr/>
        </p:nvGrpSpPr>
        <p:grpSpPr>
          <a:xfrm rot="0">
            <a:off x="1028700" y="8468832"/>
            <a:ext cx="5568773" cy="583163"/>
            <a:chOff x="0" y="0"/>
            <a:chExt cx="7425031" cy="777551"/>
          </a:xfrm>
        </p:grpSpPr>
        <p:sp>
          <p:nvSpPr>
            <p:cNvPr name="Freeform 10" id="10"/>
            <p:cNvSpPr/>
            <p:nvPr/>
          </p:nvSpPr>
          <p:spPr>
            <a:xfrm flipH="false" flipV="false" rot="0">
              <a:off x="0" y="0"/>
              <a:ext cx="762000" cy="777551"/>
            </a:xfrm>
            <a:custGeom>
              <a:avLst/>
              <a:gdLst/>
              <a:ahLst/>
              <a:cxnLst/>
              <a:rect r="r" b="b" t="t" l="l"/>
              <a:pathLst>
                <a:path h="777551" w="762000">
                  <a:moveTo>
                    <a:pt x="0" y="0"/>
                  </a:moveTo>
                  <a:lnTo>
                    <a:pt x="762000" y="0"/>
                  </a:lnTo>
                  <a:lnTo>
                    <a:pt x="762000" y="777551"/>
                  </a:lnTo>
                  <a:lnTo>
                    <a:pt x="0" y="77755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1" id="11"/>
            <p:cNvSpPr txBox="true"/>
            <p:nvPr/>
          </p:nvSpPr>
          <p:spPr>
            <a:xfrm rot="0">
              <a:off x="1075031" y="83341"/>
              <a:ext cx="6350000" cy="544195"/>
            </a:xfrm>
            <a:prstGeom prst="rect">
              <a:avLst/>
            </a:prstGeom>
          </p:spPr>
          <p:txBody>
            <a:bodyPr anchor="t" rtlCol="false" tIns="0" lIns="0" bIns="0" rIns="0">
              <a:spAutoFit/>
            </a:bodyPr>
            <a:lstStyle/>
            <a:p>
              <a:pPr algn="l">
                <a:lnSpc>
                  <a:spcPts val="3359"/>
                </a:lnSpc>
              </a:pPr>
              <a:r>
                <a:rPr lang="en-US" sz="2400" b="true">
                  <a:solidFill>
                    <a:srgbClr val="2E2E2E"/>
                  </a:solidFill>
                  <a:latin typeface="Poppins Medium"/>
                  <a:ea typeface="Poppins Medium"/>
                  <a:cs typeface="Poppins Medium"/>
                  <a:sym typeface="Poppins Medium"/>
                </a:rPr>
                <a:t>www.KevinsWW.com</a:t>
              </a:r>
            </a:p>
          </p:txBody>
        </p:sp>
      </p:grpSp>
      <p:sp>
        <p:nvSpPr>
          <p:cNvPr name="Freeform 12" id="12"/>
          <p:cNvSpPr/>
          <p:nvPr/>
        </p:nvSpPr>
        <p:spPr>
          <a:xfrm flipH="false" flipV="false" rot="0">
            <a:off x="1028700" y="372430"/>
            <a:ext cx="4289593" cy="1926417"/>
          </a:xfrm>
          <a:custGeom>
            <a:avLst/>
            <a:gdLst/>
            <a:ahLst/>
            <a:cxnLst/>
            <a:rect r="r" b="b" t="t" l="l"/>
            <a:pathLst>
              <a:path h="1926417" w="4289593">
                <a:moveTo>
                  <a:pt x="0" y="0"/>
                </a:moveTo>
                <a:lnTo>
                  <a:pt x="4289593" y="0"/>
                </a:lnTo>
                <a:lnTo>
                  <a:pt x="4289593" y="1926417"/>
                </a:lnTo>
                <a:lnTo>
                  <a:pt x="0" y="192641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3" id="13"/>
          <p:cNvSpPr txBox="true"/>
          <p:nvPr/>
        </p:nvSpPr>
        <p:spPr>
          <a:xfrm rot="0">
            <a:off x="1028700" y="2475178"/>
            <a:ext cx="7429500" cy="2155189"/>
          </a:xfrm>
          <a:prstGeom prst="rect">
            <a:avLst/>
          </a:prstGeom>
        </p:spPr>
        <p:txBody>
          <a:bodyPr anchor="t" rtlCol="false" tIns="0" lIns="0" bIns="0" rIns="0">
            <a:spAutoFit/>
          </a:bodyPr>
          <a:lstStyle/>
          <a:p>
            <a:pPr algn="l">
              <a:lnSpc>
                <a:spcPts val="8469"/>
              </a:lnSpc>
            </a:pPr>
            <a:r>
              <a:rPr lang="en-US" sz="7699" b="true">
                <a:solidFill>
                  <a:srgbClr val="000000"/>
                </a:solidFill>
                <a:latin typeface="Open Sans Bold"/>
                <a:ea typeface="Open Sans Bold"/>
                <a:cs typeface="Open Sans Bold"/>
                <a:sym typeface="Open Sans Bold"/>
              </a:rPr>
              <a:t>A </a:t>
            </a:r>
            <a:r>
              <a:rPr lang="en-US" sz="7699" b="true">
                <a:solidFill>
                  <a:srgbClr val="FD9D47"/>
                </a:solidFill>
                <a:latin typeface="Open Sans Bold"/>
                <a:ea typeface="Open Sans Bold"/>
                <a:cs typeface="Open Sans Bold"/>
                <a:sym typeface="Open Sans Bold"/>
              </a:rPr>
              <a:t>Better Way</a:t>
            </a:r>
            <a:r>
              <a:rPr lang="en-US" sz="7699" b="true">
                <a:solidFill>
                  <a:srgbClr val="000000"/>
                </a:solidFill>
                <a:latin typeface="Open Sans Bold"/>
                <a:ea typeface="Open Sans Bold"/>
                <a:cs typeface="Open Sans Bold"/>
                <a:sym typeface="Open Sans Bold"/>
              </a:rPr>
              <a:t> to Do Swag</a:t>
            </a:r>
          </a:p>
        </p:txBody>
      </p:sp>
      <p:sp>
        <p:nvSpPr>
          <p:cNvPr name="TextBox 14" id="14"/>
          <p:cNvSpPr txBox="true"/>
          <p:nvPr/>
        </p:nvSpPr>
        <p:spPr>
          <a:xfrm rot="0">
            <a:off x="1028700" y="4882945"/>
            <a:ext cx="7429500" cy="2666364"/>
          </a:xfrm>
          <a:prstGeom prst="rect">
            <a:avLst/>
          </a:prstGeom>
        </p:spPr>
        <p:txBody>
          <a:bodyPr anchor="t" rtlCol="false" tIns="0" lIns="0" bIns="0" rIns="0">
            <a:spAutoFit/>
          </a:bodyPr>
          <a:lstStyle/>
          <a:p>
            <a:pPr algn="l">
              <a:lnSpc>
                <a:spcPts val="2660"/>
              </a:lnSpc>
            </a:pPr>
            <a:r>
              <a:rPr lang="en-US" sz="1900">
                <a:solidFill>
                  <a:srgbClr val="000000"/>
                </a:solidFill>
                <a:latin typeface="Niveau Grotesk"/>
                <a:ea typeface="Niveau Grotesk"/>
                <a:cs typeface="Niveau Grotesk"/>
                <a:sym typeface="Niveau Grotesk"/>
              </a:rPr>
              <a:t>Most companies don’t need more products. They need a better system.</a:t>
            </a:r>
          </a:p>
          <a:p>
            <a:pPr algn="l">
              <a:lnSpc>
                <a:spcPts val="2660"/>
              </a:lnSpc>
            </a:pPr>
          </a:p>
          <a:p>
            <a:pPr algn="l">
              <a:lnSpc>
                <a:spcPts val="2660"/>
              </a:lnSpc>
            </a:pPr>
            <a:r>
              <a:rPr lang="en-US" sz="1900">
                <a:solidFill>
                  <a:srgbClr val="000000"/>
                </a:solidFill>
                <a:latin typeface="Niveau Grotesk"/>
                <a:ea typeface="Niveau Grotesk"/>
                <a:cs typeface="Niveau Grotesk"/>
                <a:sym typeface="Niveau Grotesk"/>
              </a:rPr>
              <a:t>Kevins Worldwide® brings structure, strategy, and support to branded merchandise—turning swag from a scattered process into a streamlined program.</a:t>
            </a:r>
          </a:p>
          <a:p>
            <a:pPr algn="l">
              <a:lnSpc>
                <a:spcPts val="2660"/>
              </a:lnSpc>
            </a:pPr>
          </a:p>
          <a:p>
            <a:pPr algn="l">
              <a:lnSpc>
                <a:spcPts val="2660"/>
              </a:lnSpc>
            </a:pPr>
            <a:r>
              <a:rPr lang="en-US" sz="1900">
                <a:solidFill>
                  <a:srgbClr val="000000"/>
                </a:solidFill>
                <a:latin typeface="Niveau Grotesk Bold"/>
                <a:ea typeface="Niveau Grotesk Bold"/>
                <a:cs typeface="Niveau Grotesk Bold"/>
                <a:sym typeface="Niveau Grotesk Bold"/>
              </a:rPr>
              <a:t>Let’s build a swag store that actually works for your business.</a:t>
            </a:r>
          </a:p>
          <a:p>
            <a:pPr algn="l">
              <a:lnSpc>
                <a:spcPts val="2660"/>
              </a:lnSpc>
            </a:pPr>
          </a:p>
        </p:txBody>
      </p:sp>
      <p:sp>
        <p:nvSpPr>
          <p:cNvPr name="Freeform 15" id="15"/>
          <p:cNvSpPr/>
          <p:nvPr/>
        </p:nvSpPr>
        <p:spPr>
          <a:xfrm flipH="false" flipV="false" rot="0">
            <a:off x="2057105" y="9299645"/>
            <a:ext cx="786698" cy="772240"/>
          </a:xfrm>
          <a:custGeom>
            <a:avLst/>
            <a:gdLst/>
            <a:ahLst/>
            <a:cxnLst/>
            <a:rect r="r" b="b" t="t" l="l"/>
            <a:pathLst>
              <a:path h="772240" w="786698">
                <a:moveTo>
                  <a:pt x="0" y="0"/>
                </a:moveTo>
                <a:lnTo>
                  <a:pt x="786697" y="0"/>
                </a:lnTo>
                <a:lnTo>
                  <a:pt x="786697" y="772240"/>
                </a:lnTo>
                <a:lnTo>
                  <a:pt x="0" y="772240"/>
                </a:lnTo>
                <a:lnTo>
                  <a:pt x="0" y="0"/>
                </a:lnTo>
                <a:close/>
              </a:path>
            </a:pathLst>
          </a:custGeom>
          <a:blipFill>
            <a:blip r:embed="rId13"/>
            <a:stretch>
              <a:fillRect l="0" t="0" r="-11389" b="0"/>
            </a:stretch>
          </a:blipFill>
        </p:spPr>
      </p:sp>
      <p:sp>
        <p:nvSpPr>
          <p:cNvPr name="Freeform 16" id="16"/>
          <p:cNvSpPr/>
          <p:nvPr/>
        </p:nvSpPr>
        <p:spPr>
          <a:xfrm flipH="false" flipV="false" rot="0">
            <a:off x="1028700" y="9299645"/>
            <a:ext cx="772240" cy="772240"/>
          </a:xfrm>
          <a:custGeom>
            <a:avLst/>
            <a:gdLst/>
            <a:ahLst/>
            <a:cxnLst/>
            <a:rect r="r" b="b" t="t" l="l"/>
            <a:pathLst>
              <a:path h="772240" w="772240">
                <a:moveTo>
                  <a:pt x="0" y="0"/>
                </a:moveTo>
                <a:lnTo>
                  <a:pt x="772240" y="0"/>
                </a:lnTo>
                <a:lnTo>
                  <a:pt x="772240" y="772240"/>
                </a:lnTo>
                <a:lnTo>
                  <a:pt x="0" y="77224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7" id="17"/>
          <p:cNvSpPr/>
          <p:nvPr/>
        </p:nvSpPr>
        <p:spPr>
          <a:xfrm flipH="false" flipV="false" rot="-597369">
            <a:off x="12397007" y="4808522"/>
            <a:ext cx="403638" cy="302361"/>
          </a:xfrm>
          <a:custGeom>
            <a:avLst/>
            <a:gdLst/>
            <a:ahLst/>
            <a:cxnLst/>
            <a:rect r="r" b="b" t="t" l="l"/>
            <a:pathLst>
              <a:path h="302361" w="403638">
                <a:moveTo>
                  <a:pt x="0" y="0"/>
                </a:moveTo>
                <a:lnTo>
                  <a:pt x="403637" y="0"/>
                </a:lnTo>
                <a:lnTo>
                  <a:pt x="403637" y="302361"/>
                </a:lnTo>
                <a:lnTo>
                  <a:pt x="0" y="30236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8" id="18"/>
          <p:cNvSpPr/>
          <p:nvPr/>
        </p:nvSpPr>
        <p:spPr>
          <a:xfrm flipH="false" flipV="false" rot="0">
            <a:off x="15663011" y="4356480"/>
            <a:ext cx="391058" cy="292938"/>
          </a:xfrm>
          <a:custGeom>
            <a:avLst/>
            <a:gdLst/>
            <a:ahLst/>
            <a:cxnLst/>
            <a:rect r="r" b="b" t="t" l="l"/>
            <a:pathLst>
              <a:path h="292938" w="391058">
                <a:moveTo>
                  <a:pt x="0" y="0"/>
                </a:moveTo>
                <a:lnTo>
                  <a:pt x="391058" y="0"/>
                </a:lnTo>
                <a:lnTo>
                  <a:pt x="391058" y="292938"/>
                </a:lnTo>
                <a:lnTo>
                  <a:pt x="0" y="292938"/>
                </a:lnTo>
                <a:lnTo>
                  <a:pt x="0" y="0"/>
                </a:lnTo>
                <a:close/>
              </a:path>
            </a:pathLst>
          </a:custGeom>
          <a:blipFill>
            <a:blip r:embed="rId18">
              <a:alphaModFix amt="35000"/>
              <a:extLst>
                <a:ext uri="{96DAC541-7B7A-43D3-8B79-37D633B846F1}">
                  <asvg:svgBlip xmlns:asvg="http://schemas.microsoft.com/office/drawing/2016/SVG/main" r:embed="rId19"/>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857250"/>
            <a:ext cx="7429490" cy="9429750"/>
            <a:chOff x="0" y="0"/>
            <a:chExt cx="1151022" cy="1460915"/>
          </a:xfrm>
        </p:grpSpPr>
        <p:sp>
          <p:nvSpPr>
            <p:cNvPr name="Freeform 3" id="3"/>
            <p:cNvSpPr/>
            <p:nvPr/>
          </p:nvSpPr>
          <p:spPr>
            <a:xfrm flipH="false" flipV="false" rot="0">
              <a:off x="0" y="0"/>
              <a:ext cx="1151022" cy="1460915"/>
            </a:xfrm>
            <a:custGeom>
              <a:avLst/>
              <a:gdLst/>
              <a:ahLst/>
              <a:cxnLst/>
              <a:rect r="r" b="b" t="t" l="l"/>
              <a:pathLst>
                <a:path h="1460915" w="1151022">
                  <a:moveTo>
                    <a:pt x="0" y="0"/>
                  </a:moveTo>
                  <a:lnTo>
                    <a:pt x="1151022" y="0"/>
                  </a:lnTo>
                  <a:lnTo>
                    <a:pt x="1151022" y="1460915"/>
                  </a:lnTo>
                  <a:lnTo>
                    <a:pt x="0" y="1460915"/>
                  </a:lnTo>
                  <a:close/>
                </a:path>
              </a:pathLst>
            </a:custGeom>
            <a:blipFill>
              <a:blip r:embed="rId2"/>
              <a:stretch>
                <a:fillRect l="0" t="-8876" r="0" b="-8876"/>
              </a:stretch>
            </a:blipFill>
          </p:spPr>
        </p:sp>
      </p:grpSp>
      <p:sp>
        <p:nvSpPr>
          <p:cNvPr name="Freeform 4" id="4"/>
          <p:cNvSpPr/>
          <p:nvPr/>
        </p:nvSpPr>
        <p:spPr>
          <a:xfrm flipH="true" flipV="true" rot="0">
            <a:off x="1028700" y="857250"/>
            <a:ext cx="3905250" cy="659011"/>
          </a:xfrm>
          <a:custGeom>
            <a:avLst/>
            <a:gdLst/>
            <a:ahLst/>
            <a:cxnLst/>
            <a:rect r="r" b="b" t="t" l="l"/>
            <a:pathLst>
              <a:path h="659011" w="3905250">
                <a:moveTo>
                  <a:pt x="3905250" y="659011"/>
                </a:moveTo>
                <a:lnTo>
                  <a:pt x="0" y="659011"/>
                </a:lnTo>
                <a:lnTo>
                  <a:pt x="0" y="0"/>
                </a:lnTo>
                <a:lnTo>
                  <a:pt x="3905250" y="0"/>
                </a:lnTo>
                <a:lnTo>
                  <a:pt x="3905250" y="659011"/>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4552940" y="9627989"/>
            <a:ext cx="3905250" cy="659011"/>
          </a:xfrm>
          <a:custGeom>
            <a:avLst/>
            <a:gdLst/>
            <a:ahLst/>
            <a:cxnLst/>
            <a:rect r="r" b="b" t="t" l="l"/>
            <a:pathLst>
              <a:path h="659011" w="3905250">
                <a:moveTo>
                  <a:pt x="0" y="0"/>
                </a:moveTo>
                <a:lnTo>
                  <a:pt x="3905250" y="0"/>
                </a:lnTo>
                <a:lnTo>
                  <a:pt x="3905250" y="659011"/>
                </a:lnTo>
                <a:lnTo>
                  <a:pt x="0" y="65901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244458">
            <a:off x="4844141" y="2658840"/>
            <a:ext cx="678408" cy="508190"/>
          </a:xfrm>
          <a:custGeom>
            <a:avLst/>
            <a:gdLst/>
            <a:ahLst/>
            <a:cxnLst/>
            <a:rect r="r" b="b" t="t" l="l"/>
            <a:pathLst>
              <a:path h="508190" w="678408">
                <a:moveTo>
                  <a:pt x="0" y="0"/>
                </a:moveTo>
                <a:lnTo>
                  <a:pt x="678408" y="0"/>
                </a:lnTo>
                <a:lnTo>
                  <a:pt x="678408" y="508189"/>
                </a:lnTo>
                <a:lnTo>
                  <a:pt x="0" y="508189"/>
                </a:lnTo>
                <a:lnTo>
                  <a:pt x="0" y="0"/>
                </a:lnTo>
                <a:close/>
              </a:path>
            </a:pathLst>
          </a:custGeom>
          <a:blipFill>
            <a:blip r:embed="rId7">
              <a:alphaModFix amt="62000"/>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9144000" y="1516261"/>
            <a:ext cx="8302825" cy="800100"/>
          </a:xfrm>
          <a:prstGeom prst="rect">
            <a:avLst/>
          </a:prstGeom>
        </p:spPr>
        <p:txBody>
          <a:bodyPr anchor="t" rtlCol="false" tIns="0" lIns="0" bIns="0" rIns="0">
            <a:spAutoFit/>
          </a:bodyPr>
          <a:lstStyle/>
          <a:p>
            <a:pPr algn="l">
              <a:lnSpc>
                <a:spcPts val="6360"/>
              </a:lnSpc>
            </a:pPr>
            <a:r>
              <a:rPr lang="en-US" sz="5300" b="true">
                <a:solidFill>
                  <a:srgbClr val="000000"/>
                </a:solidFill>
                <a:latin typeface="Open Sans Bold"/>
                <a:ea typeface="Open Sans Bold"/>
                <a:cs typeface="Open Sans Bold"/>
                <a:sym typeface="Open Sans Bold"/>
              </a:rPr>
              <a:t>Swag Shouldn’t Be Hard</a:t>
            </a:r>
          </a:p>
        </p:txBody>
      </p:sp>
      <p:sp>
        <p:nvSpPr>
          <p:cNvPr name="TextBox 8" id="8"/>
          <p:cNvSpPr txBox="true"/>
          <p:nvPr/>
        </p:nvSpPr>
        <p:spPr>
          <a:xfrm rot="0">
            <a:off x="9144000" y="2803170"/>
            <a:ext cx="7845573" cy="4225925"/>
          </a:xfrm>
          <a:prstGeom prst="rect">
            <a:avLst/>
          </a:prstGeom>
        </p:spPr>
        <p:txBody>
          <a:bodyPr anchor="t" rtlCol="false" tIns="0" lIns="0" bIns="0" rIns="0">
            <a:spAutoFit/>
          </a:bodyPr>
          <a:lstStyle/>
          <a:p>
            <a:pPr algn="l">
              <a:lnSpc>
                <a:spcPts val="2799"/>
              </a:lnSpc>
            </a:pPr>
            <a:r>
              <a:rPr lang="en-US" sz="1999">
                <a:solidFill>
                  <a:srgbClr val="000000"/>
                </a:solidFill>
                <a:latin typeface="Niveau Grotesk"/>
                <a:ea typeface="Niveau Grotesk"/>
                <a:cs typeface="Niveau Grotesk"/>
                <a:sym typeface="Niveau Grotesk"/>
              </a:rPr>
              <a:t>Ordering branded merchandise sounds simple… until it isn’t.</a:t>
            </a:r>
          </a:p>
          <a:p>
            <a:pPr algn="l">
              <a:lnSpc>
                <a:spcPts val="2799"/>
              </a:lnSpc>
            </a:pPr>
          </a:p>
          <a:p>
            <a:pPr algn="l">
              <a:lnSpc>
                <a:spcPts val="2799"/>
              </a:lnSpc>
            </a:pPr>
            <a:r>
              <a:rPr lang="en-US" sz="1999">
                <a:solidFill>
                  <a:srgbClr val="000000"/>
                </a:solidFill>
                <a:latin typeface="Niveau Grotesk"/>
                <a:ea typeface="Niveau Grotesk"/>
                <a:cs typeface="Niveau Grotesk"/>
                <a:sym typeface="Niveau Grotesk"/>
              </a:rPr>
              <a:t>Different teams ordering different products. Logos used inconsi</a:t>
            </a:r>
            <a:r>
              <a:rPr lang="en-US" sz="1999">
                <a:solidFill>
                  <a:srgbClr val="000000"/>
                </a:solidFill>
                <a:latin typeface="Niveau Grotesk"/>
                <a:ea typeface="Niveau Grotesk"/>
                <a:cs typeface="Niveau Grotesk"/>
                <a:sym typeface="Niveau Grotesk"/>
              </a:rPr>
              <a:t>stently. Budgets become unclear, and inventory is either sitting unused or unavailable when you need it most. What starts as a small task quickly turns into a fragmented, time-consuming process.</a:t>
            </a:r>
          </a:p>
          <a:p>
            <a:pPr algn="l">
              <a:lnSpc>
                <a:spcPts val="2799"/>
              </a:lnSpc>
            </a:pPr>
          </a:p>
          <a:p>
            <a:pPr algn="l">
              <a:lnSpc>
                <a:spcPts val="2799"/>
              </a:lnSpc>
            </a:pPr>
            <a:r>
              <a:rPr lang="en-US" sz="1999">
                <a:solidFill>
                  <a:srgbClr val="000000"/>
                </a:solidFill>
                <a:latin typeface="Niveau Grotesk"/>
                <a:ea typeface="Niveau Grotesk"/>
                <a:cs typeface="Niveau Grotesk"/>
                <a:sym typeface="Niveau Grotesk"/>
              </a:rPr>
              <a:t>At Kevins Worldwide®, we’ve seen this firsthand—and we’ve built a better way. By turning swag into a structured, managed system, we help organizations eliminate the chaos and bring consistency, control, and simplicity back to branded merchandise.</a:t>
            </a:r>
          </a:p>
          <a:p>
            <a:pPr algn="l">
              <a:lnSpc>
                <a:spcPts val="2799"/>
              </a:lnSpc>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6477000"/>
            <a:ext cx="18288000" cy="3810000"/>
            <a:chOff x="0" y="0"/>
            <a:chExt cx="2833290" cy="590269"/>
          </a:xfrm>
        </p:grpSpPr>
        <p:sp>
          <p:nvSpPr>
            <p:cNvPr name="Freeform 3" id="3"/>
            <p:cNvSpPr/>
            <p:nvPr/>
          </p:nvSpPr>
          <p:spPr>
            <a:xfrm flipH="false" flipV="false" rot="0">
              <a:off x="0" y="0"/>
              <a:ext cx="2833290" cy="590269"/>
            </a:xfrm>
            <a:custGeom>
              <a:avLst/>
              <a:gdLst/>
              <a:ahLst/>
              <a:cxnLst/>
              <a:rect r="r" b="b" t="t" l="l"/>
              <a:pathLst>
                <a:path h="590269" w="2833290">
                  <a:moveTo>
                    <a:pt x="0" y="0"/>
                  </a:moveTo>
                  <a:lnTo>
                    <a:pt x="2833290" y="0"/>
                  </a:lnTo>
                  <a:lnTo>
                    <a:pt x="2833290" y="590269"/>
                  </a:lnTo>
                  <a:lnTo>
                    <a:pt x="0" y="590269"/>
                  </a:lnTo>
                  <a:close/>
                </a:path>
              </a:pathLst>
            </a:custGeom>
            <a:blipFill>
              <a:blip r:embed="rId2"/>
              <a:stretch>
                <a:fillRect l="0" t="-4098" r="0" b="-102737"/>
              </a:stretch>
            </a:blipFill>
          </p:spPr>
        </p:sp>
      </p:grpSp>
      <p:sp>
        <p:nvSpPr>
          <p:cNvPr name="TextBox 4" id="4"/>
          <p:cNvSpPr txBox="true"/>
          <p:nvPr/>
        </p:nvSpPr>
        <p:spPr>
          <a:xfrm rot="0">
            <a:off x="1028700" y="3702097"/>
            <a:ext cx="7845573" cy="1054100"/>
          </a:xfrm>
          <a:prstGeom prst="rect">
            <a:avLst/>
          </a:prstGeom>
        </p:spPr>
        <p:txBody>
          <a:bodyPr anchor="t" rtlCol="false" tIns="0" lIns="0" bIns="0" rIns="0">
            <a:spAutoFit/>
          </a:bodyPr>
          <a:lstStyle/>
          <a:p>
            <a:pPr algn="l">
              <a:lnSpc>
                <a:spcPts val="2799"/>
              </a:lnSpc>
            </a:pPr>
            <a:r>
              <a:rPr lang="en-US" sz="1999">
                <a:solidFill>
                  <a:srgbClr val="000000"/>
                </a:solidFill>
                <a:latin typeface="Niveau Grotesk"/>
                <a:ea typeface="Niveau Grotesk"/>
                <a:cs typeface="Niveau Grotesk"/>
                <a:sym typeface="Niveau Grotesk"/>
              </a:rPr>
              <a:t>Imagine one place where every employee, department, and location goes for branded merchandise—without confusion, without back-and-forth, without guesswork.</a:t>
            </a:r>
          </a:p>
        </p:txBody>
      </p:sp>
      <p:sp>
        <p:nvSpPr>
          <p:cNvPr name="TextBox 5" id="5"/>
          <p:cNvSpPr txBox="true"/>
          <p:nvPr/>
        </p:nvSpPr>
        <p:spPr>
          <a:xfrm rot="0">
            <a:off x="9435247" y="3702097"/>
            <a:ext cx="7845573" cy="2463800"/>
          </a:xfrm>
          <a:prstGeom prst="rect">
            <a:avLst/>
          </a:prstGeom>
        </p:spPr>
        <p:txBody>
          <a:bodyPr anchor="t" rtlCol="false" tIns="0" lIns="0" bIns="0" rIns="0">
            <a:spAutoFit/>
          </a:bodyPr>
          <a:lstStyle/>
          <a:p>
            <a:pPr algn="l">
              <a:lnSpc>
                <a:spcPts val="2799"/>
              </a:lnSpc>
            </a:pPr>
            <a:r>
              <a:rPr lang="en-US" sz="1999">
                <a:solidFill>
                  <a:srgbClr val="000000"/>
                </a:solidFill>
                <a:latin typeface="Niveau Grotesk"/>
                <a:ea typeface="Niveau Grotesk"/>
                <a:cs typeface="Niveau Grotesk"/>
                <a:sym typeface="Niveau Grotesk"/>
              </a:rPr>
              <a:t>A system where:</a:t>
            </a:r>
          </a:p>
          <a:p>
            <a:pPr algn="l" marL="431799" indent="-215899" lvl="1">
              <a:lnSpc>
                <a:spcPts val="2799"/>
              </a:lnSpc>
              <a:buFont typeface="Arial"/>
              <a:buChar char="•"/>
            </a:pPr>
            <a:r>
              <a:rPr lang="en-US" sz="1999">
                <a:solidFill>
                  <a:srgbClr val="000000"/>
                </a:solidFill>
                <a:latin typeface="Niveau Grotesk"/>
                <a:ea typeface="Niveau Grotesk"/>
                <a:cs typeface="Niveau Grotesk"/>
                <a:sym typeface="Niveau Grotesk"/>
              </a:rPr>
              <a:t>Only approved products are available</a:t>
            </a:r>
          </a:p>
          <a:p>
            <a:pPr algn="l" marL="431799" indent="-215899" lvl="1">
              <a:lnSpc>
                <a:spcPts val="2799"/>
              </a:lnSpc>
              <a:buFont typeface="Arial"/>
              <a:buChar char="•"/>
            </a:pPr>
            <a:r>
              <a:rPr lang="en-US" sz="1999">
                <a:solidFill>
                  <a:srgbClr val="000000"/>
                </a:solidFill>
                <a:latin typeface="Niveau Grotesk"/>
                <a:ea typeface="Niveau Grotesk"/>
                <a:cs typeface="Niveau Grotesk"/>
                <a:sym typeface="Niveau Grotesk"/>
              </a:rPr>
              <a:t>Budgets are built in</a:t>
            </a:r>
          </a:p>
          <a:p>
            <a:pPr algn="l" marL="431799" indent="-215899" lvl="1">
              <a:lnSpc>
                <a:spcPts val="2799"/>
              </a:lnSpc>
              <a:buFont typeface="Arial"/>
              <a:buChar char="•"/>
            </a:pPr>
            <a:r>
              <a:rPr lang="en-US" sz="1999">
                <a:solidFill>
                  <a:srgbClr val="000000"/>
                </a:solidFill>
                <a:latin typeface="Niveau Grotesk"/>
                <a:ea typeface="Niveau Grotesk"/>
                <a:cs typeface="Niveau Grotesk"/>
                <a:sym typeface="Niveau Grotesk"/>
              </a:rPr>
              <a:t>Orders follow your internal processes</a:t>
            </a:r>
          </a:p>
          <a:p>
            <a:pPr algn="l" marL="431799" indent="-215899" lvl="1">
              <a:lnSpc>
                <a:spcPts val="2799"/>
              </a:lnSpc>
              <a:buFont typeface="Arial"/>
              <a:buChar char="•"/>
            </a:pPr>
            <a:r>
              <a:rPr lang="en-US" sz="1999">
                <a:solidFill>
                  <a:srgbClr val="000000"/>
                </a:solidFill>
                <a:latin typeface="Niveau Grotesk"/>
                <a:ea typeface="Niveau Grotesk"/>
                <a:cs typeface="Niveau Grotesk"/>
                <a:sym typeface="Niveau Grotesk"/>
              </a:rPr>
              <a:t>Inventory is tracked automatically</a:t>
            </a:r>
          </a:p>
          <a:p>
            <a:pPr algn="l">
              <a:lnSpc>
                <a:spcPts val="2799"/>
              </a:lnSpc>
            </a:pPr>
            <a:r>
              <a:rPr lang="en-US" sz="1999">
                <a:solidFill>
                  <a:srgbClr val="000000"/>
                </a:solidFill>
                <a:latin typeface="Niveau Grotesk"/>
                <a:ea typeface="Niveau Grotesk"/>
                <a:cs typeface="Niveau Grotesk"/>
                <a:sym typeface="Niveau Grotesk"/>
              </a:rPr>
              <a:t>That’s what a Company Swag Store is meant to be.</a:t>
            </a:r>
          </a:p>
          <a:p>
            <a:pPr algn="l">
              <a:lnSpc>
                <a:spcPts val="2799"/>
              </a:lnSpc>
            </a:pPr>
          </a:p>
        </p:txBody>
      </p:sp>
      <p:grpSp>
        <p:nvGrpSpPr>
          <p:cNvPr name="Group 6" id="6"/>
          <p:cNvGrpSpPr/>
          <p:nvPr/>
        </p:nvGrpSpPr>
        <p:grpSpPr>
          <a:xfrm rot="0">
            <a:off x="1028700" y="1028700"/>
            <a:ext cx="13666970" cy="2283857"/>
            <a:chOff x="0" y="0"/>
            <a:chExt cx="18222627" cy="3045142"/>
          </a:xfrm>
        </p:grpSpPr>
        <p:sp>
          <p:nvSpPr>
            <p:cNvPr name="Freeform 7" id="7"/>
            <p:cNvSpPr/>
            <p:nvPr/>
          </p:nvSpPr>
          <p:spPr>
            <a:xfrm flipH="true" flipV="true" rot="0">
              <a:off x="0" y="0"/>
              <a:ext cx="18222627" cy="3045142"/>
            </a:xfrm>
            <a:custGeom>
              <a:avLst/>
              <a:gdLst/>
              <a:ahLst/>
              <a:cxnLst/>
              <a:rect r="r" b="b" t="t" l="l"/>
              <a:pathLst>
                <a:path h="3045142" w="18222627">
                  <a:moveTo>
                    <a:pt x="18222627" y="3045142"/>
                  </a:moveTo>
                  <a:lnTo>
                    <a:pt x="0" y="3045142"/>
                  </a:lnTo>
                  <a:lnTo>
                    <a:pt x="0" y="0"/>
                  </a:lnTo>
                  <a:lnTo>
                    <a:pt x="18222627" y="0"/>
                  </a:lnTo>
                  <a:lnTo>
                    <a:pt x="18222627" y="3045142"/>
                  </a:lnTo>
                  <a:close/>
                </a:path>
              </a:pathLst>
            </a:custGeom>
            <a:blipFill>
              <a:blip r:embed="rId3">
                <a:extLst>
                  <a:ext uri="{96DAC541-7B7A-43D3-8B79-37D633B846F1}">
                    <asvg:svgBlip xmlns:asvg="http://schemas.microsoft.com/office/drawing/2016/SVG/main" r:embed="rId4"/>
                  </a:ext>
                </a:extLst>
              </a:blip>
              <a:stretch>
                <a:fillRect l="0" t="-491" r="0" b="-491"/>
              </a:stretch>
            </a:blipFill>
          </p:spPr>
        </p:sp>
        <p:sp>
          <p:nvSpPr>
            <p:cNvPr name="TextBox 8" id="8"/>
            <p:cNvSpPr txBox="true"/>
            <p:nvPr/>
          </p:nvSpPr>
          <p:spPr>
            <a:xfrm rot="0">
              <a:off x="653985" y="303371"/>
              <a:ext cx="16041045" cy="2438400"/>
            </a:xfrm>
            <a:prstGeom prst="rect">
              <a:avLst/>
            </a:prstGeom>
          </p:spPr>
          <p:txBody>
            <a:bodyPr anchor="t" rtlCol="false" tIns="0" lIns="0" bIns="0" rIns="0">
              <a:spAutoFit/>
            </a:bodyPr>
            <a:lstStyle/>
            <a:p>
              <a:pPr algn="l">
                <a:lnSpc>
                  <a:spcPts val="7200"/>
                </a:lnSpc>
              </a:pPr>
              <a:r>
                <a:rPr lang="en-US" sz="6000" b="true">
                  <a:solidFill>
                    <a:srgbClr val="FFFFFF"/>
                  </a:solidFill>
                  <a:latin typeface="Open Sans Bold"/>
                  <a:ea typeface="Open Sans Bold"/>
                  <a:cs typeface="Open Sans Bold"/>
                  <a:sym typeface="Open Sans Bold"/>
                </a:rPr>
                <a:t>What If Swag Worked Like a System?</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857250"/>
            <a:ext cx="7429490" cy="9429750"/>
            <a:chOff x="0" y="0"/>
            <a:chExt cx="1151022" cy="1460915"/>
          </a:xfrm>
        </p:grpSpPr>
        <p:sp>
          <p:nvSpPr>
            <p:cNvPr name="Freeform 3" id="3"/>
            <p:cNvSpPr/>
            <p:nvPr/>
          </p:nvSpPr>
          <p:spPr>
            <a:xfrm flipH="false" flipV="false" rot="0">
              <a:off x="0" y="0"/>
              <a:ext cx="1151022" cy="1460915"/>
            </a:xfrm>
            <a:custGeom>
              <a:avLst/>
              <a:gdLst/>
              <a:ahLst/>
              <a:cxnLst/>
              <a:rect r="r" b="b" t="t" l="l"/>
              <a:pathLst>
                <a:path h="1460915" w="1151022">
                  <a:moveTo>
                    <a:pt x="0" y="0"/>
                  </a:moveTo>
                  <a:lnTo>
                    <a:pt x="1151022" y="0"/>
                  </a:lnTo>
                  <a:lnTo>
                    <a:pt x="1151022" y="1460915"/>
                  </a:lnTo>
                  <a:lnTo>
                    <a:pt x="0" y="1460915"/>
                  </a:lnTo>
                  <a:close/>
                </a:path>
              </a:pathLst>
            </a:custGeom>
            <a:blipFill>
              <a:blip r:embed="rId2"/>
              <a:stretch>
                <a:fillRect l="-36956" t="0" r="-53547" b="0"/>
              </a:stretch>
            </a:blipFill>
          </p:spPr>
        </p:sp>
      </p:grpSp>
      <p:grpSp>
        <p:nvGrpSpPr>
          <p:cNvPr name="Group 4" id="4"/>
          <p:cNvGrpSpPr/>
          <p:nvPr/>
        </p:nvGrpSpPr>
        <p:grpSpPr>
          <a:xfrm rot="0">
            <a:off x="9386938" y="109930"/>
            <a:ext cx="8115300" cy="2711847"/>
            <a:chOff x="0" y="0"/>
            <a:chExt cx="10820400" cy="3615796"/>
          </a:xfrm>
        </p:grpSpPr>
        <p:sp>
          <p:nvSpPr>
            <p:cNvPr name="Freeform 5" id="5"/>
            <p:cNvSpPr/>
            <p:nvPr/>
          </p:nvSpPr>
          <p:spPr>
            <a:xfrm flipH="true" flipV="true" rot="0">
              <a:off x="0" y="0"/>
              <a:ext cx="10820400" cy="3615796"/>
            </a:xfrm>
            <a:custGeom>
              <a:avLst/>
              <a:gdLst/>
              <a:ahLst/>
              <a:cxnLst/>
              <a:rect r="r" b="b" t="t" l="l"/>
              <a:pathLst>
                <a:path h="3615796" w="10820400">
                  <a:moveTo>
                    <a:pt x="10820400" y="3615796"/>
                  </a:moveTo>
                  <a:lnTo>
                    <a:pt x="0" y="3615796"/>
                  </a:lnTo>
                  <a:lnTo>
                    <a:pt x="0" y="0"/>
                  </a:lnTo>
                  <a:lnTo>
                    <a:pt x="10820400" y="0"/>
                  </a:lnTo>
                  <a:lnTo>
                    <a:pt x="10820400" y="3615796"/>
                  </a:lnTo>
                  <a:close/>
                </a:path>
              </a:pathLst>
            </a:custGeom>
            <a:blipFill>
              <a:blip r:embed="rId3">
                <a:extLst>
                  <a:ext uri="{96DAC541-7B7A-43D3-8B79-37D633B846F1}">
                    <asvg:svgBlip xmlns:asvg="http://schemas.microsoft.com/office/drawing/2016/SVG/main" r:embed="rId4"/>
                  </a:ext>
                </a:extLst>
              </a:blip>
              <a:stretch>
                <a:fillRect l="-49011" t="0" r="-49011" b="0"/>
              </a:stretch>
            </a:blipFill>
          </p:spPr>
        </p:sp>
        <p:sp>
          <p:nvSpPr>
            <p:cNvPr name="TextBox 6" id="6"/>
            <p:cNvSpPr txBox="true"/>
            <p:nvPr/>
          </p:nvSpPr>
          <p:spPr>
            <a:xfrm rot="0">
              <a:off x="388329" y="398621"/>
              <a:ext cx="9525000" cy="2913804"/>
            </a:xfrm>
            <a:prstGeom prst="rect">
              <a:avLst/>
            </a:prstGeom>
          </p:spPr>
          <p:txBody>
            <a:bodyPr anchor="t" rtlCol="false" tIns="0" lIns="0" bIns="0" rIns="0">
              <a:spAutoFit/>
            </a:bodyPr>
            <a:lstStyle/>
            <a:p>
              <a:pPr algn="l">
                <a:lnSpc>
                  <a:spcPts val="5600"/>
                </a:lnSpc>
              </a:pPr>
              <a:r>
                <a:rPr lang="en-US" sz="5600" b="true">
                  <a:solidFill>
                    <a:srgbClr val="FFFFFF"/>
                  </a:solidFill>
                  <a:latin typeface="Open Sans Bold"/>
                  <a:ea typeface="Open Sans Bold"/>
                  <a:cs typeface="Open Sans Bold"/>
                  <a:sym typeface="Open Sans Bold"/>
                </a:rPr>
                <a:t>Your Swag Store, Built Around </a:t>
              </a:r>
              <a:r>
                <a:rPr lang="en-US" sz="5600" b="true">
                  <a:solidFill>
                    <a:srgbClr val="FD9D47"/>
                  </a:solidFill>
                  <a:latin typeface="Open Sans Bold"/>
                  <a:ea typeface="Open Sans Bold"/>
                  <a:cs typeface="Open Sans Bold"/>
                  <a:sym typeface="Open Sans Bold"/>
                </a:rPr>
                <a:t>Your Company</a:t>
              </a:r>
            </a:p>
          </p:txBody>
        </p:sp>
      </p:grpSp>
      <p:sp>
        <p:nvSpPr>
          <p:cNvPr name="Freeform 7" id="7"/>
          <p:cNvSpPr/>
          <p:nvPr/>
        </p:nvSpPr>
        <p:spPr>
          <a:xfrm flipH="false" flipV="false" rot="0">
            <a:off x="9427067" y="3428836"/>
            <a:ext cx="824618" cy="647700"/>
          </a:xfrm>
          <a:custGeom>
            <a:avLst/>
            <a:gdLst/>
            <a:ahLst/>
            <a:cxnLst/>
            <a:rect r="r" b="b" t="t" l="l"/>
            <a:pathLst>
              <a:path h="647700" w="824618">
                <a:moveTo>
                  <a:pt x="0" y="0"/>
                </a:moveTo>
                <a:lnTo>
                  <a:pt x="824618" y="0"/>
                </a:lnTo>
                <a:lnTo>
                  <a:pt x="824618" y="647700"/>
                </a:lnTo>
                <a:lnTo>
                  <a:pt x="0" y="6477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9336650" y="5311570"/>
            <a:ext cx="1005450" cy="1005450"/>
          </a:xfrm>
          <a:custGeom>
            <a:avLst/>
            <a:gdLst/>
            <a:ahLst/>
            <a:cxnLst/>
            <a:rect r="r" b="b" t="t" l="l"/>
            <a:pathLst>
              <a:path h="1005450" w="1005450">
                <a:moveTo>
                  <a:pt x="0" y="0"/>
                </a:moveTo>
                <a:lnTo>
                  <a:pt x="1005451" y="0"/>
                </a:lnTo>
                <a:lnTo>
                  <a:pt x="1005451" y="1005450"/>
                </a:lnTo>
                <a:lnTo>
                  <a:pt x="0" y="100545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9386938" y="7501703"/>
            <a:ext cx="937922" cy="977002"/>
          </a:xfrm>
          <a:custGeom>
            <a:avLst/>
            <a:gdLst/>
            <a:ahLst/>
            <a:cxnLst/>
            <a:rect r="r" b="b" t="t" l="l"/>
            <a:pathLst>
              <a:path h="977002" w="937922">
                <a:moveTo>
                  <a:pt x="0" y="0"/>
                </a:moveTo>
                <a:lnTo>
                  <a:pt x="937922" y="0"/>
                </a:lnTo>
                <a:lnTo>
                  <a:pt x="937922" y="977003"/>
                </a:lnTo>
                <a:lnTo>
                  <a:pt x="0" y="97700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0" id="10"/>
          <p:cNvSpPr txBox="true"/>
          <p:nvPr/>
        </p:nvSpPr>
        <p:spPr>
          <a:xfrm rot="0">
            <a:off x="10628767" y="7780655"/>
            <a:ext cx="6191250" cy="419100"/>
          </a:xfrm>
          <a:prstGeom prst="rect">
            <a:avLst/>
          </a:prstGeom>
        </p:spPr>
        <p:txBody>
          <a:bodyPr anchor="t" rtlCol="false" tIns="0" lIns="0" bIns="0" rIns="0">
            <a:spAutoFit/>
          </a:bodyPr>
          <a:lstStyle/>
          <a:p>
            <a:pPr algn="l">
              <a:lnSpc>
                <a:spcPts val="3360"/>
              </a:lnSpc>
            </a:pPr>
            <a:r>
              <a:rPr lang="en-US" sz="2800" b="true">
                <a:solidFill>
                  <a:srgbClr val="000000"/>
                </a:solidFill>
                <a:latin typeface="Open Sans Bold"/>
                <a:ea typeface="Open Sans Bold"/>
                <a:cs typeface="Open Sans Bold"/>
                <a:sym typeface="Open Sans Bold"/>
              </a:rPr>
              <a:t>Customized to Your Brand</a:t>
            </a:r>
          </a:p>
        </p:txBody>
      </p:sp>
      <p:sp>
        <p:nvSpPr>
          <p:cNvPr name="TextBox 11" id="11"/>
          <p:cNvSpPr txBox="true"/>
          <p:nvPr/>
        </p:nvSpPr>
        <p:spPr>
          <a:xfrm rot="0">
            <a:off x="10628767" y="3428836"/>
            <a:ext cx="6191250" cy="419100"/>
          </a:xfrm>
          <a:prstGeom prst="rect">
            <a:avLst/>
          </a:prstGeom>
        </p:spPr>
        <p:txBody>
          <a:bodyPr anchor="t" rtlCol="false" tIns="0" lIns="0" bIns="0" rIns="0">
            <a:spAutoFit/>
          </a:bodyPr>
          <a:lstStyle/>
          <a:p>
            <a:pPr algn="l">
              <a:lnSpc>
                <a:spcPts val="3360"/>
              </a:lnSpc>
            </a:pPr>
            <a:r>
              <a:rPr lang="en-US" sz="2800" b="true">
                <a:solidFill>
                  <a:srgbClr val="000000"/>
                </a:solidFill>
                <a:latin typeface="Open Sans Bold"/>
                <a:ea typeface="Open Sans Bold"/>
                <a:cs typeface="Open Sans Bold"/>
                <a:sym typeface="Open Sans Bold"/>
              </a:rPr>
              <a:t>Built Around Your Structure</a:t>
            </a:r>
          </a:p>
        </p:txBody>
      </p:sp>
      <p:sp>
        <p:nvSpPr>
          <p:cNvPr name="TextBox 12" id="12"/>
          <p:cNvSpPr txBox="true"/>
          <p:nvPr/>
        </p:nvSpPr>
        <p:spPr>
          <a:xfrm rot="0">
            <a:off x="10628767" y="8328025"/>
            <a:ext cx="6873471" cy="1054100"/>
          </a:xfrm>
          <a:prstGeom prst="rect">
            <a:avLst/>
          </a:prstGeom>
        </p:spPr>
        <p:txBody>
          <a:bodyPr anchor="t" rtlCol="false" tIns="0" lIns="0" bIns="0" rIns="0">
            <a:spAutoFit/>
          </a:bodyPr>
          <a:lstStyle/>
          <a:p>
            <a:pPr algn="l">
              <a:lnSpc>
                <a:spcPts val="2799"/>
              </a:lnSpc>
            </a:pPr>
            <a:r>
              <a:rPr lang="en-US" sz="1999">
                <a:solidFill>
                  <a:srgbClr val="000000"/>
                </a:solidFill>
                <a:latin typeface="Niveau Grotesk"/>
                <a:ea typeface="Niveau Grotesk"/>
                <a:cs typeface="Niveau Grotesk"/>
                <a:sym typeface="Niveau Grotesk"/>
              </a:rPr>
              <a:t>From curated product selections to the look and feel of the storefront, every detail is tailored to represent your brand consistently across all teams.</a:t>
            </a:r>
          </a:p>
        </p:txBody>
      </p:sp>
      <p:sp>
        <p:nvSpPr>
          <p:cNvPr name="TextBox 13" id="13"/>
          <p:cNvSpPr txBox="true"/>
          <p:nvPr/>
        </p:nvSpPr>
        <p:spPr>
          <a:xfrm rot="0">
            <a:off x="10628767" y="3976206"/>
            <a:ext cx="6873471" cy="1054100"/>
          </a:xfrm>
          <a:prstGeom prst="rect">
            <a:avLst/>
          </a:prstGeom>
        </p:spPr>
        <p:txBody>
          <a:bodyPr anchor="t" rtlCol="false" tIns="0" lIns="0" bIns="0" rIns="0">
            <a:spAutoFit/>
          </a:bodyPr>
          <a:lstStyle/>
          <a:p>
            <a:pPr algn="l">
              <a:lnSpc>
                <a:spcPts val="2799"/>
              </a:lnSpc>
            </a:pPr>
            <a:r>
              <a:rPr lang="en-US" sz="1999">
                <a:solidFill>
                  <a:srgbClr val="000000"/>
                </a:solidFill>
                <a:latin typeface="Niveau Grotesk"/>
                <a:ea typeface="Niveau Grotesk"/>
                <a:cs typeface="Niveau Grotesk"/>
                <a:sym typeface="Niveau Grotesk"/>
              </a:rPr>
              <a:t>Your store reflects how your company is organized—by department, role, or location—so ordering feels intuitive and aligned with your internal workflows.</a:t>
            </a:r>
          </a:p>
        </p:txBody>
      </p:sp>
      <p:sp>
        <p:nvSpPr>
          <p:cNvPr name="TextBox 14" id="14"/>
          <p:cNvSpPr txBox="true"/>
          <p:nvPr/>
        </p:nvSpPr>
        <p:spPr>
          <a:xfrm rot="0">
            <a:off x="10628767" y="6152116"/>
            <a:ext cx="6873471" cy="1054100"/>
          </a:xfrm>
          <a:prstGeom prst="rect">
            <a:avLst/>
          </a:prstGeom>
        </p:spPr>
        <p:txBody>
          <a:bodyPr anchor="t" rtlCol="false" tIns="0" lIns="0" bIns="0" rIns="0">
            <a:spAutoFit/>
          </a:bodyPr>
          <a:lstStyle/>
          <a:p>
            <a:pPr algn="l">
              <a:lnSpc>
                <a:spcPts val="2799"/>
              </a:lnSpc>
            </a:pPr>
            <a:r>
              <a:rPr lang="en-US" sz="1999">
                <a:solidFill>
                  <a:srgbClr val="000000"/>
                </a:solidFill>
                <a:latin typeface="Niveau Grotesk"/>
                <a:ea typeface="Niveau Grotesk"/>
                <a:cs typeface="Niveau Grotesk"/>
                <a:sym typeface="Niveau Grotesk"/>
              </a:rPr>
              <a:t>We incorporate budget parameters, approval flows, and product access rules to ensure every order stays compliant and on-brand without slowing your team down.</a:t>
            </a:r>
          </a:p>
        </p:txBody>
      </p:sp>
      <p:sp>
        <p:nvSpPr>
          <p:cNvPr name="TextBox 15" id="15"/>
          <p:cNvSpPr txBox="true"/>
          <p:nvPr/>
        </p:nvSpPr>
        <p:spPr>
          <a:xfrm rot="0">
            <a:off x="10628767" y="5604745"/>
            <a:ext cx="6191250" cy="419100"/>
          </a:xfrm>
          <a:prstGeom prst="rect">
            <a:avLst/>
          </a:prstGeom>
        </p:spPr>
        <p:txBody>
          <a:bodyPr anchor="t" rtlCol="false" tIns="0" lIns="0" bIns="0" rIns="0">
            <a:spAutoFit/>
          </a:bodyPr>
          <a:lstStyle/>
          <a:p>
            <a:pPr algn="l">
              <a:lnSpc>
                <a:spcPts val="3360"/>
              </a:lnSpc>
            </a:pPr>
            <a:r>
              <a:rPr lang="en-US" sz="2800" b="true">
                <a:solidFill>
                  <a:srgbClr val="000000"/>
                </a:solidFill>
                <a:latin typeface="Open Sans Bold"/>
                <a:ea typeface="Open Sans Bold"/>
                <a:cs typeface="Open Sans Bold"/>
                <a:sym typeface="Open Sans Bold"/>
              </a:rPr>
              <a:t>Designed for Control</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82015" y="2894359"/>
            <a:ext cx="5099685" cy="4921064"/>
            <a:chOff x="0" y="0"/>
            <a:chExt cx="790075" cy="762402"/>
          </a:xfrm>
        </p:grpSpPr>
        <p:sp>
          <p:nvSpPr>
            <p:cNvPr name="Freeform 3" id="3"/>
            <p:cNvSpPr/>
            <p:nvPr/>
          </p:nvSpPr>
          <p:spPr>
            <a:xfrm flipH="false" flipV="false" rot="0">
              <a:off x="0" y="0"/>
              <a:ext cx="790075" cy="762402"/>
            </a:xfrm>
            <a:custGeom>
              <a:avLst/>
              <a:gdLst/>
              <a:ahLst/>
              <a:cxnLst/>
              <a:rect r="r" b="b" t="t" l="l"/>
              <a:pathLst>
                <a:path h="762402" w="790075">
                  <a:moveTo>
                    <a:pt x="34917" y="0"/>
                  </a:moveTo>
                  <a:lnTo>
                    <a:pt x="755158" y="0"/>
                  </a:lnTo>
                  <a:cubicBezTo>
                    <a:pt x="764418" y="0"/>
                    <a:pt x="773300" y="3679"/>
                    <a:pt x="779848" y="10227"/>
                  </a:cubicBezTo>
                  <a:cubicBezTo>
                    <a:pt x="786396" y="16775"/>
                    <a:pt x="790075" y="25656"/>
                    <a:pt x="790075" y="34917"/>
                  </a:cubicBezTo>
                  <a:lnTo>
                    <a:pt x="790075" y="727485"/>
                  </a:lnTo>
                  <a:cubicBezTo>
                    <a:pt x="790075" y="736745"/>
                    <a:pt x="786396" y="745627"/>
                    <a:pt x="779848" y="752175"/>
                  </a:cubicBezTo>
                  <a:cubicBezTo>
                    <a:pt x="773300" y="758723"/>
                    <a:pt x="764418" y="762402"/>
                    <a:pt x="755158" y="762402"/>
                  </a:cubicBezTo>
                  <a:lnTo>
                    <a:pt x="34917" y="762402"/>
                  </a:lnTo>
                  <a:cubicBezTo>
                    <a:pt x="25656" y="762402"/>
                    <a:pt x="16775" y="758723"/>
                    <a:pt x="10227" y="752175"/>
                  </a:cubicBezTo>
                  <a:cubicBezTo>
                    <a:pt x="3679" y="745627"/>
                    <a:pt x="0" y="736745"/>
                    <a:pt x="0" y="727485"/>
                  </a:cubicBezTo>
                  <a:lnTo>
                    <a:pt x="0" y="34917"/>
                  </a:lnTo>
                  <a:cubicBezTo>
                    <a:pt x="0" y="25656"/>
                    <a:pt x="3679" y="16775"/>
                    <a:pt x="10227" y="10227"/>
                  </a:cubicBezTo>
                  <a:cubicBezTo>
                    <a:pt x="16775" y="3679"/>
                    <a:pt x="25656" y="0"/>
                    <a:pt x="34917" y="0"/>
                  </a:cubicBezTo>
                  <a:close/>
                </a:path>
              </a:pathLst>
            </a:custGeom>
            <a:blipFill>
              <a:blip r:embed="rId2"/>
              <a:stretch>
                <a:fillRect l="-2652" t="0" r="-2652" b="0"/>
              </a:stretch>
            </a:blipFill>
          </p:spPr>
        </p:sp>
      </p:grpSp>
      <p:grpSp>
        <p:nvGrpSpPr>
          <p:cNvPr name="Group 4" id="4"/>
          <p:cNvGrpSpPr/>
          <p:nvPr/>
        </p:nvGrpSpPr>
        <p:grpSpPr>
          <a:xfrm rot="0">
            <a:off x="882015" y="2901251"/>
            <a:ext cx="5099685" cy="4921064"/>
            <a:chOff x="0" y="0"/>
            <a:chExt cx="790075" cy="762402"/>
          </a:xfrm>
        </p:grpSpPr>
        <p:sp>
          <p:nvSpPr>
            <p:cNvPr name="Freeform 5" id="5"/>
            <p:cNvSpPr/>
            <p:nvPr/>
          </p:nvSpPr>
          <p:spPr>
            <a:xfrm flipH="false" flipV="false" rot="0">
              <a:off x="0" y="0"/>
              <a:ext cx="790075" cy="762402"/>
            </a:xfrm>
            <a:custGeom>
              <a:avLst/>
              <a:gdLst/>
              <a:ahLst/>
              <a:cxnLst/>
              <a:rect r="r" b="b" t="t" l="l"/>
              <a:pathLst>
                <a:path h="762402" w="790075">
                  <a:moveTo>
                    <a:pt x="34917" y="0"/>
                  </a:moveTo>
                  <a:lnTo>
                    <a:pt x="755158" y="0"/>
                  </a:lnTo>
                  <a:cubicBezTo>
                    <a:pt x="764418" y="0"/>
                    <a:pt x="773300" y="3679"/>
                    <a:pt x="779848" y="10227"/>
                  </a:cubicBezTo>
                  <a:cubicBezTo>
                    <a:pt x="786396" y="16775"/>
                    <a:pt x="790075" y="25656"/>
                    <a:pt x="790075" y="34917"/>
                  </a:cubicBezTo>
                  <a:lnTo>
                    <a:pt x="790075" y="727485"/>
                  </a:lnTo>
                  <a:cubicBezTo>
                    <a:pt x="790075" y="736745"/>
                    <a:pt x="786396" y="745627"/>
                    <a:pt x="779848" y="752175"/>
                  </a:cubicBezTo>
                  <a:cubicBezTo>
                    <a:pt x="773300" y="758723"/>
                    <a:pt x="764418" y="762402"/>
                    <a:pt x="755158" y="762402"/>
                  </a:cubicBezTo>
                  <a:lnTo>
                    <a:pt x="34917" y="762402"/>
                  </a:lnTo>
                  <a:cubicBezTo>
                    <a:pt x="25656" y="762402"/>
                    <a:pt x="16775" y="758723"/>
                    <a:pt x="10227" y="752175"/>
                  </a:cubicBezTo>
                  <a:cubicBezTo>
                    <a:pt x="3679" y="745627"/>
                    <a:pt x="0" y="736745"/>
                    <a:pt x="0" y="727485"/>
                  </a:cubicBezTo>
                  <a:lnTo>
                    <a:pt x="0" y="34917"/>
                  </a:lnTo>
                  <a:cubicBezTo>
                    <a:pt x="0" y="25656"/>
                    <a:pt x="3679" y="16775"/>
                    <a:pt x="10227" y="10227"/>
                  </a:cubicBezTo>
                  <a:cubicBezTo>
                    <a:pt x="16775" y="3679"/>
                    <a:pt x="25656" y="0"/>
                    <a:pt x="34917" y="0"/>
                  </a:cubicBezTo>
                  <a:close/>
                </a:path>
              </a:pathLst>
            </a:custGeom>
            <a:solidFill>
              <a:srgbClr val="2E2E2E">
                <a:alpha val="40784"/>
              </a:srgbClr>
            </a:solidFill>
          </p:spPr>
        </p:sp>
      </p:grpSp>
      <p:sp>
        <p:nvSpPr>
          <p:cNvPr name="Freeform 6" id="6"/>
          <p:cNvSpPr/>
          <p:nvPr/>
        </p:nvSpPr>
        <p:spPr>
          <a:xfrm flipH="true" flipV="true" rot="0">
            <a:off x="1028700" y="2514302"/>
            <a:ext cx="4504378" cy="760114"/>
          </a:xfrm>
          <a:custGeom>
            <a:avLst/>
            <a:gdLst/>
            <a:ahLst/>
            <a:cxnLst/>
            <a:rect r="r" b="b" t="t" l="l"/>
            <a:pathLst>
              <a:path h="760114" w="4504378">
                <a:moveTo>
                  <a:pt x="4504378" y="760114"/>
                </a:moveTo>
                <a:lnTo>
                  <a:pt x="0" y="760114"/>
                </a:lnTo>
                <a:lnTo>
                  <a:pt x="0" y="0"/>
                </a:lnTo>
                <a:lnTo>
                  <a:pt x="4504378" y="0"/>
                </a:lnTo>
                <a:lnTo>
                  <a:pt x="4504378" y="760114"/>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6594158" y="3063406"/>
            <a:ext cx="5099685" cy="4921064"/>
            <a:chOff x="0" y="0"/>
            <a:chExt cx="790075" cy="762402"/>
          </a:xfrm>
        </p:grpSpPr>
        <p:sp>
          <p:nvSpPr>
            <p:cNvPr name="Freeform 8" id="8"/>
            <p:cNvSpPr/>
            <p:nvPr/>
          </p:nvSpPr>
          <p:spPr>
            <a:xfrm flipH="false" flipV="false" rot="0">
              <a:off x="0" y="0"/>
              <a:ext cx="790075" cy="762402"/>
            </a:xfrm>
            <a:custGeom>
              <a:avLst/>
              <a:gdLst/>
              <a:ahLst/>
              <a:cxnLst/>
              <a:rect r="r" b="b" t="t" l="l"/>
              <a:pathLst>
                <a:path h="762402" w="790075">
                  <a:moveTo>
                    <a:pt x="34917" y="0"/>
                  </a:moveTo>
                  <a:lnTo>
                    <a:pt x="755158" y="0"/>
                  </a:lnTo>
                  <a:cubicBezTo>
                    <a:pt x="764418" y="0"/>
                    <a:pt x="773300" y="3679"/>
                    <a:pt x="779848" y="10227"/>
                  </a:cubicBezTo>
                  <a:cubicBezTo>
                    <a:pt x="786396" y="16775"/>
                    <a:pt x="790075" y="25656"/>
                    <a:pt x="790075" y="34917"/>
                  </a:cubicBezTo>
                  <a:lnTo>
                    <a:pt x="790075" y="727485"/>
                  </a:lnTo>
                  <a:cubicBezTo>
                    <a:pt x="790075" y="736745"/>
                    <a:pt x="786396" y="745627"/>
                    <a:pt x="779848" y="752175"/>
                  </a:cubicBezTo>
                  <a:cubicBezTo>
                    <a:pt x="773300" y="758723"/>
                    <a:pt x="764418" y="762402"/>
                    <a:pt x="755158" y="762402"/>
                  </a:cubicBezTo>
                  <a:lnTo>
                    <a:pt x="34917" y="762402"/>
                  </a:lnTo>
                  <a:cubicBezTo>
                    <a:pt x="25656" y="762402"/>
                    <a:pt x="16775" y="758723"/>
                    <a:pt x="10227" y="752175"/>
                  </a:cubicBezTo>
                  <a:cubicBezTo>
                    <a:pt x="3679" y="745627"/>
                    <a:pt x="0" y="736745"/>
                    <a:pt x="0" y="727485"/>
                  </a:cubicBezTo>
                  <a:lnTo>
                    <a:pt x="0" y="34917"/>
                  </a:lnTo>
                  <a:cubicBezTo>
                    <a:pt x="0" y="25656"/>
                    <a:pt x="3679" y="16775"/>
                    <a:pt x="10227" y="10227"/>
                  </a:cubicBezTo>
                  <a:cubicBezTo>
                    <a:pt x="16775" y="3679"/>
                    <a:pt x="25656" y="0"/>
                    <a:pt x="34917" y="0"/>
                  </a:cubicBezTo>
                  <a:close/>
                </a:path>
              </a:pathLst>
            </a:custGeom>
            <a:blipFill>
              <a:blip r:embed="rId5"/>
              <a:stretch>
                <a:fillRect l="0" t="0" r="0" b="-54881"/>
              </a:stretch>
            </a:blipFill>
          </p:spPr>
        </p:sp>
      </p:grpSp>
      <p:grpSp>
        <p:nvGrpSpPr>
          <p:cNvPr name="Group 9" id="9"/>
          <p:cNvGrpSpPr/>
          <p:nvPr/>
        </p:nvGrpSpPr>
        <p:grpSpPr>
          <a:xfrm rot="0">
            <a:off x="6594158" y="3063406"/>
            <a:ext cx="5099685" cy="4921064"/>
            <a:chOff x="0" y="0"/>
            <a:chExt cx="790075" cy="762402"/>
          </a:xfrm>
        </p:grpSpPr>
        <p:sp>
          <p:nvSpPr>
            <p:cNvPr name="Freeform 10" id="10"/>
            <p:cNvSpPr/>
            <p:nvPr/>
          </p:nvSpPr>
          <p:spPr>
            <a:xfrm flipH="false" flipV="false" rot="0">
              <a:off x="0" y="0"/>
              <a:ext cx="790075" cy="762402"/>
            </a:xfrm>
            <a:custGeom>
              <a:avLst/>
              <a:gdLst/>
              <a:ahLst/>
              <a:cxnLst/>
              <a:rect r="r" b="b" t="t" l="l"/>
              <a:pathLst>
                <a:path h="762402" w="790075">
                  <a:moveTo>
                    <a:pt x="34917" y="0"/>
                  </a:moveTo>
                  <a:lnTo>
                    <a:pt x="755158" y="0"/>
                  </a:lnTo>
                  <a:cubicBezTo>
                    <a:pt x="764418" y="0"/>
                    <a:pt x="773300" y="3679"/>
                    <a:pt x="779848" y="10227"/>
                  </a:cubicBezTo>
                  <a:cubicBezTo>
                    <a:pt x="786396" y="16775"/>
                    <a:pt x="790075" y="25656"/>
                    <a:pt x="790075" y="34917"/>
                  </a:cubicBezTo>
                  <a:lnTo>
                    <a:pt x="790075" y="727485"/>
                  </a:lnTo>
                  <a:cubicBezTo>
                    <a:pt x="790075" y="736745"/>
                    <a:pt x="786396" y="745627"/>
                    <a:pt x="779848" y="752175"/>
                  </a:cubicBezTo>
                  <a:cubicBezTo>
                    <a:pt x="773300" y="758723"/>
                    <a:pt x="764418" y="762402"/>
                    <a:pt x="755158" y="762402"/>
                  </a:cubicBezTo>
                  <a:lnTo>
                    <a:pt x="34917" y="762402"/>
                  </a:lnTo>
                  <a:cubicBezTo>
                    <a:pt x="25656" y="762402"/>
                    <a:pt x="16775" y="758723"/>
                    <a:pt x="10227" y="752175"/>
                  </a:cubicBezTo>
                  <a:cubicBezTo>
                    <a:pt x="3679" y="745627"/>
                    <a:pt x="0" y="736745"/>
                    <a:pt x="0" y="727485"/>
                  </a:cubicBezTo>
                  <a:lnTo>
                    <a:pt x="0" y="34917"/>
                  </a:lnTo>
                  <a:cubicBezTo>
                    <a:pt x="0" y="25656"/>
                    <a:pt x="3679" y="16775"/>
                    <a:pt x="10227" y="10227"/>
                  </a:cubicBezTo>
                  <a:cubicBezTo>
                    <a:pt x="16775" y="3679"/>
                    <a:pt x="25656" y="0"/>
                    <a:pt x="34917" y="0"/>
                  </a:cubicBezTo>
                  <a:close/>
                </a:path>
              </a:pathLst>
            </a:custGeom>
            <a:solidFill>
              <a:srgbClr val="2E2E2E">
                <a:alpha val="40784"/>
              </a:srgbClr>
            </a:solidFill>
          </p:spPr>
        </p:sp>
      </p:grpSp>
      <p:sp>
        <p:nvSpPr>
          <p:cNvPr name="Freeform 11" id="11"/>
          <p:cNvSpPr/>
          <p:nvPr/>
        </p:nvSpPr>
        <p:spPr>
          <a:xfrm flipH="true" flipV="true" rot="0">
            <a:off x="6667500" y="2514302"/>
            <a:ext cx="4504378" cy="760114"/>
          </a:xfrm>
          <a:custGeom>
            <a:avLst/>
            <a:gdLst/>
            <a:ahLst/>
            <a:cxnLst/>
            <a:rect r="r" b="b" t="t" l="l"/>
            <a:pathLst>
              <a:path h="760114" w="4504378">
                <a:moveTo>
                  <a:pt x="4504378" y="760114"/>
                </a:moveTo>
                <a:lnTo>
                  <a:pt x="0" y="760114"/>
                </a:lnTo>
                <a:lnTo>
                  <a:pt x="0" y="0"/>
                </a:lnTo>
                <a:lnTo>
                  <a:pt x="4504378" y="0"/>
                </a:lnTo>
                <a:lnTo>
                  <a:pt x="4504378" y="760114"/>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2" id="12"/>
          <p:cNvGrpSpPr/>
          <p:nvPr/>
        </p:nvGrpSpPr>
        <p:grpSpPr>
          <a:xfrm rot="0">
            <a:off x="12303443" y="3106132"/>
            <a:ext cx="5099685" cy="4921064"/>
            <a:chOff x="0" y="0"/>
            <a:chExt cx="790075" cy="762402"/>
          </a:xfrm>
        </p:grpSpPr>
        <p:sp>
          <p:nvSpPr>
            <p:cNvPr name="Freeform 13" id="13"/>
            <p:cNvSpPr/>
            <p:nvPr/>
          </p:nvSpPr>
          <p:spPr>
            <a:xfrm flipH="false" flipV="false" rot="0">
              <a:off x="0" y="0"/>
              <a:ext cx="790075" cy="762402"/>
            </a:xfrm>
            <a:custGeom>
              <a:avLst/>
              <a:gdLst/>
              <a:ahLst/>
              <a:cxnLst/>
              <a:rect r="r" b="b" t="t" l="l"/>
              <a:pathLst>
                <a:path h="762402" w="790075">
                  <a:moveTo>
                    <a:pt x="34917" y="0"/>
                  </a:moveTo>
                  <a:lnTo>
                    <a:pt x="755158" y="0"/>
                  </a:lnTo>
                  <a:cubicBezTo>
                    <a:pt x="764418" y="0"/>
                    <a:pt x="773300" y="3679"/>
                    <a:pt x="779848" y="10227"/>
                  </a:cubicBezTo>
                  <a:cubicBezTo>
                    <a:pt x="786396" y="16775"/>
                    <a:pt x="790075" y="25656"/>
                    <a:pt x="790075" y="34917"/>
                  </a:cubicBezTo>
                  <a:lnTo>
                    <a:pt x="790075" y="727485"/>
                  </a:lnTo>
                  <a:cubicBezTo>
                    <a:pt x="790075" y="736745"/>
                    <a:pt x="786396" y="745627"/>
                    <a:pt x="779848" y="752175"/>
                  </a:cubicBezTo>
                  <a:cubicBezTo>
                    <a:pt x="773300" y="758723"/>
                    <a:pt x="764418" y="762402"/>
                    <a:pt x="755158" y="762402"/>
                  </a:cubicBezTo>
                  <a:lnTo>
                    <a:pt x="34917" y="762402"/>
                  </a:lnTo>
                  <a:cubicBezTo>
                    <a:pt x="25656" y="762402"/>
                    <a:pt x="16775" y="758723"/>
                    <a:pt x="10227" y="752175"/>
                  </a:cubicBezTo>
                  <a:cubicBezTo>
                    <a:pt x="3679" y="745627"/>
                    <a:pt x="0" y="736745"/>
                    <a:pt x="0" y="727485"/>
                  </a:cubicBezTo>
                  <a:lnTo>
                    <a:pt x="0" y="34917"/>
                  </a:lnTo>
                  <a:cubicBezTo>
                    <a:pt x="0" y="25656"/>
                    <a:pt x="3679" y="16775"/>
                    <a:pt x="10227" y="10227"/>
                  </a:cubicBezTo>
                  <a:cubicBezTo>
                    <a:pt x="16775" y="3679"/>
                    <a:pt x="25656" y="0"/>
                    <a:pt x="34917" y="0"/>
                  </a:cubicBezTo>
                  <a:close/>
                </a:path>
              </a:pathLst>
            </a:custGeom>
            <a:blipFill>
              <a:blip r:embed="rId6"/>
              <a:stretch>
                <a:fillRect l="-22504" t="0" r="-22504" b="0"/>
              </a:stretch>
            </a:blipFill>
          </p:spPr>
        </p:sp>
      </p:grpSp>
      <p:grpSp>
        <p:nvGrpSpPr>
          <p:cNvPr name="Group 14" id="14"/>
          <p:cNvGrpSpPr/>
          <p:nvPr/>
        </p:nvGrpSpPr>
        <p:grpSpPr>
          <a:xfrm rot="0">
            <a:off x="12303443" y="3106132"/>
            <a:ext cx="5099685" cy="4921064"/>
            <a:chOff x="0" y="0"/>
            <a:chExt cx="790075" cy="762402"/>
          </a:xfrm>
        </p:grpSpPr>
        <p:sp>
          <p:nvSpPr>
            <p:cNvPr name="Freeform 15" id="15"/>
            <p:cNvSpPr/>
            <p:nvPr/>
          </p:nvSpPr>
          <p:spPr>
            <a:xfrm flipH="false" flipV="false" rot="0">
              <a:off x="0" y="0"/>
              <a:ext cx="790075" cy="762402"/>
            </a:xfrm>
            <a:custGeom>
              <a:avLst/>
              <a:gdLst/>
              <a:ahLst/>
              <a:cxnLst/>
              <a:rect r="r" b="b" t="t" l="l"/>
              <a:pathLst>
                <a:path h="762402" w="790075">
                  <a:moveTo>
                    <a:pt x="34917" y="0"/>
                  </a:moveTo>
                  <a:lnTo>
                    <a:pt x="755158" y="0"/>
                  </a:lnTo>
                  <a:cubicBezTo>
                    <a:pt x="764418" y="0"/>
                    <a:pt x="773300" y="3679"/>
                    <a:pt x="779848" y="10227"/>
                  </a:cubicBezTo>
                  <a:cubicBezTo>
                    <a:pt x="786396" y="16775"/>
                    <a:pt x="790075" y="25656"/>
                    <a:pt x="790075" y="34917"/>
                  </a:cubicBezTo>
                  <a:lnTo>
                    <a:pt x="790075" y="727485"/>
                  </a:lnTo>
                  <a:cubicBezTo>
                    <a:pt x="790075" y="736745"/>
                    <a:pt x="786396" y="745627"/>
                    <a:pt x="779848" y="752175"/>
                  </a:cubicBezTo>
                  <a:cubicBezTo>
                    <a:pt x="773300" y="758723"/>
                    <a:pt x="764418" y="762402"/>
                    <a:pt x="755158" y="762402"/>
                  </a:cubicBezTo>
                  <a:lnTo>
                    <a:pt x="34917" y="762402"/>
                  </a:lnTo>
                  <a:cubicBezTo>
                    <a:pt x="25656" y="762402"/>
                    <a:pt x="16775" y="758723"/>
                    <a:pt x="10227" y="752175"/>
                  </a:cubicBezTo>
                  <a:cubicBezTo>
                    <a:pt x="3679" y="745627"/>
                    <a:pt x="0" y="736745"/>
                    <a:pt x="0" y="727485"/>
                  </a:cubicBezTo>
                  <a:lnTo>
                    <a:pt x="0" y="34917"/>
                  </a:lnTo>
                  <a:cubicBezTo>
                    <a:pt x="0" y="25656"/>
                    <a:pt x="3679" y="16775"/>
                    <a:pt x="10227" y="10227"/>
                  </a:cubicBezTo>
                  <a:cubicBezTo>
                    <a:pt x="16775" y="3679"/>
                    <a:pt x="25656" y="0"/>
                    <a:pt x="34917" y="0"/>
                  </a:cubicBezTo>
                  <a:close/>
                </a:path>
              </a:pathLst>
            </a:custGeom>
            <a:solidFill>
              <a:srgbClr val="2E2E2E">
                <a:alpha val="40784"/>
              </a:srgbClr>
            </a:solidFill>
          </p:spPr>
        </p:sp>
      </p:grpSp>
      <p:sp>
        <p:nvSpPr>
          <p:cNvPr name="Freeform 16" id="16"/>
          <p:cNvSpPr/>
          <p:nvPr/>
        </p:nvSpPr>
        <p:spPr>
          <a:xfrm flipH="true" flipV="true" rot="0">
            <a:off x="12306300" y="2514302"/>
            <a:ext cx="4504378" cy="760114"/>
          </a:xfrm>
          <a:custGeom>
            <a:avLst/>
            <a:gdLst/>
            <a:ahLst/>
            <a:cxnLst/>
            <a:rect r="r" b="b" t="t" l="l"/>
            <a:pathLst>
              <a:path h="760114" w="4504378">
                <a:moveTo>
                  <a:pt x="4504378" y="760114"/>
                </a:moveTo>
                <a:lnTo>
                  <a:pt x="0" y="760114"/>
                </a:lnTo>
                <a:lnTo>
                  <a:pt x="0" y="0"/>
                </a:lnTo>
                <a:lnTo>
                  <a:pt x="4504378" y="0"/>
                </a:lnTo>
                <a:lnTo>
                  <a:pt x="4504378" y="760114"/>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7" id="17"/>
          <p:cNvSpPr txBox="true"/>
          <p:nvPr/>
        </p:nvSpPr>
        <p:spPr>
          <a:xfrm rot="0">
            <a:off x="1028700" y="8296573"/>
            <a:ext cx="15453712" cy="1054100"/>
          </a:xfrm>
          <a:prstGeom prst="rect">
            <a:avLst/>
          </a:prstGeom>
        </p:spPr>
        <p:txBody>
          <a:bodyPr anchor="t" rtlCol="false" tIns="0" lIns="0" bIns="0" rIns="0">
            <a:spAutoFit/>
          </a:bodyPr>
          <a:lstStyle/>
          <a:p>
            <a:pPr algn="l">
              <a:lnSpc>
                <a:spcPts val="2799"/>
              </a:lnSpc>
            </a:pPr>
            <a:r>
              <a:rPr lang="en-US" sz="1999">
                <a:solidFill>
                  <a:srgbClr val="000000"/>
                </a:solidFill>
                <a:latin typeface="Niveau Grotesk"/>
                <a:ea typeface="Niveau Grotesk"/>
                <a:cs typeface="Niveau Grotesk"/>
                <a:sym typeface="Niveau Grotesk"/>
              </a:rPr>
              <a:t>A company swag store isn’t just a place to hold products—it’s built to support how your business actually runs. Whether you’re onboarding new hires, recognizing employees, gearing up for events, or supporting your sales team, everything lives in one reliable place. No more last-minute scrambling—just a simple, repeatable system that keeps your brand consistent and your team ready to go.</a:t>
            </a:r>
          </a:p>
        </p:txBody>
      </p:sp>
      <p:sp>
        <p:nvSpPr>
          <p:cNvPr name="TextBox 18" id="18"/>
          <p:cNvSpPr txBox="true"/>
          <p:nvPr/>
        </p:nvSpPr>
        <p:spPr>
          <a:xfrm rot="0">
            <a:off x="1028700" y="1143000"/>
            <a:ext cx="15781978" cy="800100"/>
          </a:xfrm>
          <a:prstGeom prst="rect">
            <a:avLst/>
          </a:prstGeom>
        </p:spPr>
        <p:txBody>
          <a:bodyPr anchor="t" rtlCol="false" tIns="0" lIns="0" bIns="0" rIns="0">
            <a:spAutoFit/>
          </a:bodyPr>
          <a:lstStyle/>
          <a:p>
            <a:pPr algn="l">
              <a:lnSpc>
                <a:spcPts val="6000"/>
              </a:lnSpc>
            </a:pPr>
            <a:r>
              <a:rPr lang="en-US" sz="6000" b="true">
                <a:solidFill>
                  <a:srgbClr val="000000"/>
                </a:solidFill>
                <a:latin typeface="Open Sans Bold"/>
                <a:ea typeface="Open Sans Bold"/>
                <a:cs typeface="Open Sans Bold"/>
                <a:sym typeface="Open Sans Bold"/>
              </a:rPr>
              <a:t>Types of Features We See Clients  Ask For</a:t>
            </a:r>
          </a:p>
        </p:txBody>
      </p:sp>
      <p:sp>
        <p:nvSpPr>
          <p:cNvPr name="TextBox 19" id="19"/>
          <p:cNvSpPr txBox="true"/>
          <p:nvPr/>
        </p:nvSpPr>
        <p:spPr>
          <a:xfrm rot="0">
            <a:off x="1540555" y="2697011"/>
            <a:ext cx="3480668" cy="366395"/>
          </a:xfrm>
          <a:prstGeom prst="rect">
            <a:avLst/>
          </a:prstGeom>
        </p:spPr>
        <p:txBody>
          <a:bodyPr anchor="t" rtlCol="false" tIns="0" lIns="0" bIns="0" rIns="0">
            <a:spAutoFit/>
          </a:bodyPr>
          <a:lstStyle/>
          <a:p>
            <a:pPr algn="ctr">
              <a:lnSpc>
                <a:spcPts val="2799"/>
              </a:lnSpc>
            </a:pPr>
            <a:r>
              <a:rPr lang="en-US" sz="2799" b="true">
                <a:solidFill>
                  <a:srgbClr val="FFFFFF"/>
                </a:solidFill>
                <a:latin typeface="Open Sans Semi-Bold"/>
                <a:ea typeface="Open Sans Semi-Bold"/>
                <a:cs typeface="Open Sans Semi-Bold"/>
                <a:sym typeface="Open Sans Semi-Bold"/>
              </a:rPr>
              <a:t>Made to Order</a:t>
            </a:r>
          </a:p>
        </p:txBody>
      </p:sp>
      <p:sp>
        <p:nvSpPr>
          <p:cNvPr name="TextBox 20" id="20"/>
          <p:cNvSpPr txBox="true"/>
          <p:nvPr/>
        </p:nvSpPr>
        <p:spPr>
          <a:xfrm rot="0">
            <a:off x="7333707" y="2739737"/>
            <a:ext cx="2843698" cy="366395"/>
          </a:xfrm>
          <a:prstGeom prst="rect">
            <a:avLst/>
          </a:prstGeom>
        </p:spPr>
        <p:txBody>
          <a:bodyPr anchor="t" rtlCol="false" tIns="0" lIns="0" bIns="0" rIns="0">
            <a:spAutoFit/>
          </a:bodyPr>
          <a:lstStyle/>
          <a:p>
            <a:pPr algn="ctr">
              <a:lnSpc>
                <a:spcPts val="2799"/>
              </a:lnSpc>
            </a:pPr>
            <a:r>
              <a:rPr lang="en-US" sz="2799" b="true">
                <a:solidFill>
                  <a:srgbClr val="FFFFFF"/>
                </a:solidFill>
                <a:latin typeface="Open Sans Semi-Bold"/>
                <a:ea typeface="Open Sans Semi-Bold"/>
                <a:cs typeface="Open Sans Semi-Bold"/>
                <a:sym typeface="Open Sans Semi-Bold"/>
              </a:rPr>
              <a:t>Fulfillment</a:t>
            </a:r>
          </a:p>
        </p:txBody>
      </p:sp>
      <p:sp>
        <p:nvSpPr>
          <p:cNvPr name="TextBox 21" id="21"/>
          <p:cNvSpPr txBox="true"/>
          <p:nvPr/>
        </p:nvSpPr>
        <p:spPr>
          <a:xfrm rot="0">
            <a:off x="12571171" y="2697011"/>
            <a:ext cx="3974637" cy="366395"/>
          </a:xfrm>
          <a:prstGeom prst="rect">
            <a:avLst/>
          </a:prstGeom>
        </p:spPr>
        <p:txBody>
          <a:bodyPr anchor="t" rtlCol="false" tIns="0" lIns="0" bIns="0" rIns="0">
            <a:spAutoFit/>
          </a:bodyPr>
          <a:lstStyle/>
          <a:p>
            <a:pPr algn="ctr">
              <a:lnSpc>
                <a:spcPts val="2799"/>
              </a:lnSpc>
            </a:pPr>
            <a:r>
              <a:rPr lang="en-US" sz="2799" b="true">
                <a:solidFill>
                  <a:srgbClr val="FFFFFF"/>
                </a:solidFill>
                <a:latin typeface="Open Sans Semi-Bold"/>
                <a:ea typeface="Open Sans Semi-Bold"/>
                <a:cs typeface="Open Sans Semi-Bold"/>
                <a:sym typeface="Open Sans Semi-Bold"/>
              </a:rPr>
              <a:t>Redemption/Rewards</a:t>
            </a:r>
          </a:p>
        </p:txBody>
      </p:sp>
      <p:sp>
        <p:nvSpPr>
          <p:cNvPr name="TextBox 22" id="22"/>
          <p:cNvSpPr txBox="true"/>
          <p:nvPr/>
        </p:nvSpPr>
        <p:spPr>
          <a:xfrm rot="0">
            <a:off x="7247647" y="5307266"/>
            <a:ext cx="3792706" cy="2082165"/>
          </a:xfrm>
          <a:prstGeom prst="rect">
            <a:avLst/>
          </a:prstGeom>
        </p:spPr>
        <p:txBody>
          <a:bodyPr anchor="t" rtlCol="false" tIns="0" lIns="0" bIns="0" rIns="0">
            <a:spAutoFit/>
          </a:bodyPr>
          <a:lstStyle/>
          <a:p>
            <a:pPr algn="ctr">
              <a:lnSpc>
                <a:spcPts val="3359"/>
              </a:lnSpc>
              <a:spcBef>
                <a:spcPct val="0"/>
              </a:spcBef>
            </a:pPr>
            <a:r>
              <a:rPr lang="en-US" sz="2399">
                <a:solidFill>
                  <a:srgbClr val="FFFFFF"/>
                </a:solidFill>
                <a:latin typeface="Niveau Grotesk Bold"/>
                <a:ea typeface="Niveau Grotesk Bold"/>
                <a:cs typeface="Niveau Grotesk Bold"/>
                <a:sym typeface="Niveau Grotesk Bold"/>
              </a:rPr>
              <a:t>These st</a:t>
            </a:r>
            <a:r>
              <a:rPr lang="en-US" sz="2399">
                <a:solidFill>
                  <a:srgbClr val="FFFFFF"/>
                </a:solidFill>
                <a:latin typeface="Niveau Grotesk Bold"/>
                <a:ea typeface="Niveau Grotesk Bold"/>
                <a:cs typeface="Niveau Grotesk Bold"/>
                <a:sym typeface="Niveau Grotesk Bold"/>
              </a:rPr>
              <a:t>ore and ship large inventory, ideal for large organizations with regular demand for uniforms or onboarding</a:t>
            </a:r>
          </a:p>
        </p:txBody>
      </p:sp>
      <p:sp>
        <p:nvSpPr>
          <p:cNvPr name="TextBox 23" id="23"/>
          <p:cNvSpPr txBox="true"/>
          <p:nvPr/>
        </p:nvSpPr>
        <p:spPr>
          <a:xfrm rot="0">
            <a:off x="1340681" y="5314158"/>
            <a:ext cx="4182353" cy="2082165"/>
          </a:xfrm>
          <a:prstGeom prst="rect">
            <a:avLst/>
          </a:prstGeom>
        </p:spPr>
        <p:txBody>
          <a:bodyPr anchor="t" rtlCol="false" tIns="0" lIns="0" bIns="0" rIns="0">
            <a:spAutoFit/>
          </a:bodyPr>
          <a:lstStyle/>
          <a:p>
            <a:pPr algn="ctr">
              <a:lnSpc>
                <a:spcPts val="3359"/>
              </a:lnSpc>
              <a:spcBef>
                <a:spcPct val="0"/>
              </a:spcBef>
            </a:pPr>
            <a:r>
              <a:rPr lang="en-US" sz="2399">
                <a:solidFill>
                  <a:srgbClr val="FFFFFF"/>
                </a:solidFill>
                <a:latin typeface="Niveau Grotesk Bold"/>
                <a:ea typeface="Niveau Grotesk Bold"/>
                <a:cs typeface="Niveau Grotesk Bold"/>
                <a:sym typeface="Niveau Grotesk Bold"/>
              </a:rPr>
              <a:t> N</a:t>
            </a:r>
            <a:r>
              <a:rPr lang="en-US" sz="2399">
                <a:solidFill>
                  <a:srgbClr val="FFFFFF"/>
                </a:solidFill>
                <a:latin typeface="Niveau Grotesk Bold"/>
                <a:ea typeface="Niveau Grotesk Bold"/>
                <a:cs typeface="Niveau Grotesk Bold"/>
                <a:sym typeface="Niveau Grotesk Bold"/>
              </a:rPr>
              <a:t>o upfront inventory is required; items are produced and shipped only when ordered, allowing for low-risk, smaller product selections</a:t>
            </a:r>
          </a:p>
        </p:txBody>
      </p:sp>
      <p:sp>
        <p:nvSpPr>
          <p:cNvPr name="TextBox 24" id="24"/>
          <p:cNvSpPr txBox="true"/>
          <p:nvPr/>
        </p:nvSpPr>
        <p:spPr>
          <a:xfrm rot="0">
            <a:off x="12858787" y="5476313"/>
            <a:ext cx="3988995" cy="1243965"/>
          </a:xfrm>
          <a:prstGeom prst="rect">
            <a:avLst/>
          </a:prstGeom>
        </p:spPr>
        <p:txBody>
          <a:bodyPr anchor="t" rtlCol="false" tIns="0" lIns="0" bIns="0" rIns="0">
            <a:spAutoFit/>
          </a:bodyPr>
          <a:lstStyle/>
          <a:p>
            <a:pPr algn="ctr">
              <a:lnSpc>
                <a:spcPts val="3359"/>
              </a:lnSpc>
              <a:spcBef>
                <a:spcPct val="0"/>
              </a:spcBef>
            </a:pPr>
            <a:r>
              <a:rPr lang="en-US" sz="2399">
                <a:solidFill>
                  <a:srgbClr val="FFFFFF"/>
                </a:solidFill>
                <a:latin typeface="Niveau Grotesk Bold"/>
                <a:ea typeface="Niveau Grotesk Bold"/>
                <a:cs typeface="Niveau Grotesk Bold"/>
                <a:sym typeface="Niveau Grotesk Bold"/>
              </a:rPr>
              <a:t>Dedicated t</a:t>
            </a:r>
            <a:r>
              <a:rPr lang="en-US" sz="2399">
                <a:solidFill>
                  <a:srgbClr val="FFFFFF"/>
                </a:solidFill>
                <a:latin typeface="Niveau Grotesk Bold"/>
                <a:ea typeface="Niveau Grotesk Bold"/>
                <a:cs typeface="Niveau Grotesk Bold"/>
                <a:sym typeface="Niveau Grotesk Bold"/>
              </a:rPr>
              <a:t>o employee recognition, this model allows staff to choose their own gifts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4857750" cy="10287000"/>
            <a:chOff x="0" y="0"/>
            <a:chExt cx="752593" cy="1593725"/>
          </a:xfrm>
        </p:grpSpPr>
        <p:sp>
          <p:nvSpPr>
            <p:cNvPr name="Freeform 3" id="3"/>
            <p:cNvSpPr/>
            <p:nvPr/>
          </p:nvSpPr>
          <p:spPr>
            <a:xfrm flipH="false" flipV="false" rot="0">
              <a:off x="0" y="0"/>
              <a:ext cx="752593" cy="1593725"/>
            </a:xfrm>
            <a:custGeom>
              <a:avLst/>
              <a:gdLst/>
              <a:ahLst/>
              <a:cxnLst/>
              <a:rect r="r" b="b" t="t" l="l"/>
              <a:pathLst>
                <a:path h="1593725" w="752593">
                  <a:moveTo>
                    <a:pt x="0" y="0"/>
                  </a:moveTo>
                  <a:lnTo>
                    <a:pt x="752593" y="0"/>
                  </a:lnTo>
                  <a:lnTo>
                    <a:pt x="752593" y="1593725"/>
                  </a:lnTo>
                  <a:lnTo>
                    <a:pt x="0" y="1593725"/>
                  </a:lnTo>
                  <a:close/>
                </a:path>
              </a:pathLst>
            </a:custGeom>
            <a:blipFill>
              <a:blip r:embed="rId2"/>
              <a:stretch>
                <a:fillRect l="-92384" t="0" r="-92384" b="0"/>
              </a:stretch>
            </a:blipFill>
          </p:spPr>
        </p:sp>
      </p:grpSp>
      <p:sp>
        <p:nvSpPr>
          <p:cNvPr name="TextBox 4" id="4"/>
          <p:cNvSpPr txBox="true"/>
          <p:nvPr/>
        </p:nvSpPr>
        <p:spPr>
          <a:xfrm rot="0">
            <a:off x="5634751" y="2651125"/>
            <a:ext cx="11624549" cy="1758950"/>
          </a:xfrm>
          <a:prstGeom prst="rect">
            <a:avLst/>
          </a:prstGeom>
        </p:spPr>
        <p:txBody>
          <a:bodyPr anchor="t" rtlCol="false" tIns="0" lIns="0" bIns="0" rIns="0">
            <a:spAutoFit/>
          </a:bodyPr>
          <a:lstStyle/>
          <a:p>
            <a:pPr algn="l">
              <a:lnSpc>
                <a:spcPts val="2799"/>
              </a:lnSpc>
            </a:pPr>
            <a:r>
              <a:rPr lang="en-US" sz="1999">
                <a:solidFill>
                  <a:srgbClr val="000000"/>
                </a:solidFill>
                <a:latin typeface="Niveau Grotesk"/>
                <a:ea typeface="Niveau Grotesk"/>
                <a:cs typeface="Niveau Grotesk"/>
                <a:sym typeface="Niveau Grotesk"/>
              </a:rPr>
              <a:t>As one of the earliest adopters of company swag stores, Kevins Worldwide has been providing clients with the eCommerce solutions they need, at prices they can afford, with the highest level of service for years. </a:t>
            </a:r>
          </a:p>
          <a:p>
            <a:pPr algn="l">
              <a:lnSpc>
                <a:spcPts val="2799"/>
              </a:lnSpc>
            </a:pPr>
          </a:p>
          <a:p>
            <a:pPr algn="l">
              <a:lnSpc>
                <a:spcPts val="2799"/>
              </a:lnSpc>
            </a:pPr>
            <a:r>
              <a:rPr lang="en-US" sz="1999">
                <a:solidFill>
                  <a:srgbClr val="000000"/>
                </a:solidFill>
                <a:latin typeface="Niveau Grotesk"/>
                <a:ea typeface="Niveau Grotesk"/>
                <a:cs typeface="Niveau Grotesk"/>
                <a:sym typeface="Niveau Grotesk"/>
              </a:rPr>
              <a:t>Choosing the type of store you need has never been easier - whether you’re just starting out or facing challenges with your current store, our team is here to help.</a:t>
            </a:r>
          </a:p>
        </p:txBody>
      </p:sp>
      <p:grpSp>
        <p:nvGrpSpPr>
          <p:cNvPr name="Group 5" id="5"/>
          <p:cNvGrpSpPr/>
          <p:nvPr/>
        </p:nvGrpSpPr>
        <p:grpSpPr>
          <a:xfrm rot="0">
            <a:off x="5634751" y="5048250"/>
            <a:ext cx="762000" cy="76200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101600" y="0"/>
                  </a:moveTo>
                  <a:lnTo>
                    <a:pt x="711200" y="0"/>
                  </a:lnTo>
                  <a:cubicBezTo>
                    <a:pt x="767312" y="0"/>
                    <a:pt x="812800" y="45488"/>
                    <a:pt x="812800" y="101600"/>
                  </a:cubicBezTo>
                  <a:lnTo>
                    <a:pt x="812800" y="711200"/>
                  </a:lnTo>
                  <a:cubicBezTo>
                    <a:pt x="812800" y="767312"/>
                    <a:pt x="767312" y="812800"/>
                    <a:pt x="711200" y="812800"/>
                  </a:cubicBezTo>
                  <a:lnTo>
                    <a:pt x="101600" y="812800"/>
                  </a:lnTo>
                  <a:cubicBezTo>
                    <a:pt x="45488" y="812800"/>
                    <a:pt x="0" y="767312"/>
                    <a:pt x="0" y="711200"/>
                  </a:cubicBezTo>
                  <a:lnTo>
                    <a:pt x="0" y="101600"/>
                  </a:lnTo>
                  <a:cubicBezTo>
                    <a:pt x="0" y="45488"/>
                    <a:pt x="45488" y="0"/>
                    <a:pt x="101600" y="0"/>
                  </a:cubicBezTo>
                  <a:close/>
                </a:path>
              </a:pathLst>
            </a:custGeom>
            <a:solidFill>
              <a:srgbClr val="664296"/>
            </a:solidFill>
          </p:spPr>
        </p:sp>
        <p:sp>
          <p:nvSpPr>
            <p:cNvPr name="TextBox 7" id="7"/>
            <p:cNvSpPr txBox="true"/>
            <p:nvPr/>
          </p:nvSpPr>
          <p:spPr>
            <a:xfrm>
              <a:off x="0" y="-85725"/>
              <a:ext cx="812800" cy="898525"/>
            </a:xfrm>
            <a:prstGeom prst="rect">
              <a:avLst/>
            </a:prstGeom>
          </p:spPr>
          <p:txBody>
            <a:bodyPr anchor="ctr" rtlCol="false" tIns="12700" lIns="12700" bIns="12700" rIns="12700"/>
            <a:lstStyle/>
            <a:p>
              <a:pPr algn="ctr">
                <a:lnSpc>
                  <a:spcPts val="3919"/>
                </a:lnSpc>
              </a:pPr>
              <a:r>
                <a:rPr lang="en-US" b="true" sz="2799">
                  <a:solidFill>
                    <a:srgbClr val="FFFFFF"/>
                  </a:solidFill>
                  <a:latin typeface="Poppins Semi-Bold"/>
                  <a:ea typeface="Poppins Semi-Bold"/>
                  <a:cs typeface="Poppins Semi-Bold"/>
                  <a:sym typeface="Poppins Semi-Bold"/>
                </a:rPr>
                <a:t>0</a:t>
              </a:r>
              <a:r>
                <a:rPr lang="en-US" b="true" sz="2799">
                  <a:solidFill>
                    <a:srgbClr val="FD9D47"/>
                  </a:solidFill>
                  <a:latin typeface="Poppins Semi-Bold"/>
                  <a:ea typeface="Poppins Semi-Bold"/>
                  <a:cs typeface="Poppins Semi-Bold"/>
                  <a:sym typeface="Poppins Semi-Bold"/>
                </a:rPr>
                <a:t>1</a:t>
              </a:r>
            </a:p>
          </p:txBody>
        </p:sp>
      </p:grpSp>
      <p:grpSp>
        <p:nvGrpSpPr>
          <p:cNvPr name="Group 8" id="8"/>
          <p:cNvGrpSpPr/>
          <p:nvPr/>
        </p:nvGrpSpPr>
        <p:grpSpPr>
          <a:xfrm rot="0">
            <a:off x="9832324" y="5048250"/>
            <a:ext cx="762000" cy="76200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101600" y="0"/>
                  </a:moveTo>
                  <a:lnTo>
                    <a:pt x="711200" y="0"/>
                  </a:lnTo>
                  <a:cubicBezTo>
                    <a:pt x="767312" y="0"/>
                    <a:pt x="812800" y="45488"/>
                    <a:pt x="812800" y="101600"/>
                  </a:cubicBezTo>
                  <a:lnTo>
                    <a:pt x="812800" y="711200"/>
                  </a:lnTo>
                  <a:cubicBezTo>
                    <a:pt x="812800" y="767312"/>
                    <a:pt x="767312" y="812800"/>
                    <a:pt x="711200" y="812800"/>
                  </a:cubicBezTo>
                  <a:lnTo>
                    <a:pt x="101600" y="812800"/>
                  </a:lnTo>
                  <a:cubicBezTo>
                    <a:pt x="45488" y="812800"/>
                    <a:pt x="0" y="767312"/>
                    <a:pt x="0" y="711200"/>
                  </a:cubicBezTo>
                  <a:lnTo>
                    <a:pt x="0" y="101600"/>
                  </a:lnTo>
                  <a:cubicBezTo>
                    <a:pt x="0" y="45488"/>
                    <a:pt x="45488" y="0"/>
                    <a:pt x="101600" y="0"/>
                  </a:cubicBezTo>
                  <a:close/>
                </a:path>
              </a:pathLst>
            </a:custGeom>
            <a:solidFill>
              <a:srgbClr val="664296"/>
            </a:solidFill>
          </p:spPr>
        </p:sp>
        <p:sp>
          <p:nvSpPr>
            <p:cNvPr name="TextBox 10" id="10"/>
            <p:cNvSpPr txBox="true"/>
            <p:nvPr/>
          </p:nvSpPr>
          <p:spPr>
            <a:xfrm>
              <a:off x="0" y="-85725"/>
              <a:ext cx="812800" cy="898525"/>
            </a:xfrm>
            <a:prstGeom prst="rect">
              <a:avLst/>
            </a:prstGeom>
          </p:spPr>
          <p:txBody>
            <a:bodyPr anchor="ctr" rtlCol="false" tIns="12700" lIns="12700" bIns="12700" rIns="12700"/>
            <a:lstStyle/>
            <a:p>
              <a:pPr algn="ctr">
                <a:lnSpc>
                  <a:spcPts val="3919"/>
                </a:lnSpc>
              </a:pPr>
              <a:r>
                <a:rPr lang="en-US" b="true" sz="2799">
                  <a:solidFill>
                    <a:srgbClr val="FFFFFF"/>
                  </a:solidFill>
                  <a:latin typeface="Poppins Semi-Bold"/>
                  <a:ea typeface="Poppins Semi-Bold"/>
                  <a:cs typeface="Poppins Semi-Bold"/>
                  <a:sym typeface="Poppins Semi-Bold"/>
                </a:rPr>
                <a:t>0</a:t>
              </a:r>
              <a:r>
                <a:rPr lang="en-US" b="true" sz="2799">
                  <a:solidFill>
                    <a:srgbClr val="FD9D47"/>
                  </a:solidFill>
                  <a:latin typeface="Poppins Semi-Bold"/>
                  <a:ea typeface="Poppins Semi-Bold"/>
                  <a:cs typeface="Poppins Semi-Bold"/>
                  <a:sym typeface="Poppins Semi-Bold"/>
                </a:rPr>
                <a:t>2</a:t>
              </a:r>
            </a:p>
          </p:txBody>
        </p:sp>
      </p:grpSp>
      <p:grpSp>
        <p:nvGrpSpPr>
          <p:cNvPr name="Group 11" id="11"/>
          <p:cNvGrpSpPr/>
          <p:nvPr/>
        </p:nvGrpSpPr>
        <p:grpSpPr>
          <a:xfrm rot="0">
            <a:off x="14029897" y="5048250"/>
            <a:ext cx="762000" cy="7620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101600" y="0"/>
                  </a:moveTo>
                  <a:lnTo>
                    <a:pt x="711200" y="0"/>
                  </a:lnTo>
                  <a:cubicBezTo>
                    <a:pt x="767312" y="0"/>
                    <a:pt x="812800" y="45488"/>
                    <a:pt x="812800" y="101600"/>
                  </a:cubicBezTo>
                  <a:lnTo>
                    <a:pt x="812800" y="711200"/>
                  </a:lnTo>
                  <a:cubicBezTo>
                    <a:pt x="812800" y="767312"/>
                    <a:pt x="767312" y="812800"/>
                    <a:pt x="711200" y="812800"/>
                  </a:cubicBezTo>
                  <a:lnTo>
                    <a:pt x="101600" y="812800"/>
                  </a:lnTo>
                  <a:cubicBezTo>
                    <a:pt x="45488" y="812800"/>
                    <a:pt x="0" y="767312"/>
                    <a:pt x="0" y="711200"/>
                  </a:cubicBezTo>
                  <a:lnTo>
                    <a:pt x="0" y="101600"/>
                  </a:lnTo>
                  <a:cubicBezTo>
                    <a:pt x="0" y="45488"/>
                    <a:pt x="45488" y="0"/>
                    <a:pt x="101600" y="0"/>
                  </a:cubicBezTo>
                  <a:close/>
                </a:path>
              </a:pathLst>
            </a:custGeom>
            <a:solidFill>
              <a:srgbClr val="664296"/>
            </a:solidFill>
          </p:spPr>
        </p:sp>
        <p:sp>
          <p:nvSpPr>
            <p:cNvPr name="TextBox 13" id="13"/>
            <p:cNvSpPr txBox="true"/>
            <p:nvPr/>
          </p:nvSpPr>
          <p:spPr>
            <a:xfrm>
              <a:off x="0" y="-85725"/>
              <a:ext cx="812800" cy="898525"/>
            </a:xfrm>
            <a:prstGeom prst="rect">
              <a:avLst/>
            </a:prstGeom>
          </p:spPr>
          <p:txBody>
            <a:bodyPr anchor="ctr" rtlCol="false" tIns="12700" lIns="12700" bIns="12700" rIns="12700"/>
            <a:lstStyle/>
            <a:p>
              <a:pPr algn="ctr">
                <a:lnSpc>
                  <a:spcPts val="3919"/>
                </a:lnSpc>
              </a:pPr>
              <a:r>
                <a:rPr lang="en-US" b="true" sz="2799">
                  <a:solidFill>
                    <a:srgbClr val="FFFFFF"/>
                  </a:solidFill>
                  <a:latin typeface="Poppins Semi-Bold"/>
                  <a:ea typeface="Poppins Semi-Bold"/>
                  <a:cs typeface="Poppins Semi-Bold"/>
                  <a:sym typeface="Poppins Semi-Bold"/>
                </a:rPr>
                <a:t>0</a:t>
              </a:r>
              <a:r>
                <a:rPr lang="en-US" b="true" sz="2799">
                  <a:solidFill>
                    <a:srgbClr val="FD9D47"/>
                  </a:solidFill>
                  <a:latin typeface="Poppins Semi-Bold"/>
                  <a:ea typeface="Poppins Semi-Bold"/>
                  <a:cs typeface="Poppins Semi-Bold"/>
                  <a:sym typeface="Poppins Semi-Bold"/>
                </a:rPr>
                <a:t>3</a:t>
              </a:r>
            </a:p>
          </p:txBody>
        </p:sp>
      </p:grpSp>
      <p:sp>
        <p:nvSpPr>
          <p:cNvPr name="TextBox 14" id="14"/>
          <p:cNvSpPr txBox="true"/>
          <p:nvPr/>
        </p:nvSpPr>
        <p:spPr>
          <a:xfrm rot="0">
            <a:off x="5634751" y="7123113"/>
            <a:ext cx="3509249" cy="1406525"/>
          </a:xfrm>
          <a:prstGeom prst="rect">
            <a:avLst/>
          </a:prstGeom>
        </p:spPr>
        <p:txBody>
          <a:bodyPr anchor="t" rtlCol="false" tIns="0" lIns="0" bIns="0" rIns="0">
            <a:spAutoFit/>
          </a:bodyPr>
          <a:lstStyle/>
          <a:p>
            <a:pPr algn="l">
              <a:lnSpc>
                <a:spcPts val="2799"/>
              </a:lnSpc>
            </a:pPr>
            <a:r>
              <a:rPr lang="en-US" sz="1999">
                <a:solidFill>
                  <a:srgbClr val="1E1E1E"/>
                </a:solidFill>
                <a:latin typeface="Niveau Grotesk"/>
                <a:ea typeface="Niveau Grotesk"/>
                <a:cs typeface="Niveau Grotesk"/>
                <a:sym typeface="Niveau Grotesk"/>
              </a:rPr>
              <a:t>Kevins Worldwide offers multiple store types and levels to match the unique needs of your business</a:t>
            </a:r>
          </a:p>
        </p:txBody>
      </p:sp>
      <p:sp>
        <p:nvSpPr>
          <p:cNvPr name="TextBox 15" id="15"/>
          <p:cNvSpPr txBox="true"/>
          <p:nvPr/>
        </p:nvSpPr>
        <p:spPr>
          <a:xfrm rot="0">
            <a:off x="9832324" y="7123113"/>
            <a:ext cx="3509249" cy="2111375"/>
          </a:xfrm>
          <a:prstGeom prst="rect">
            <a:avLst/>
          </a:prstGeom>
        </p:spPr>
        <p:txBody>
          <a:bodyPr anchor="t" rtlCol="false" tIns="0" lIns="0" bIns="0" rIns="0">
            <a:spAutoFit/>
          </a:bodyPr>
          <a:lstStyle/>
          <a:p>
            <a:pPr algn="l">
              <a:lnSpc>
                <a:spcPts val="2799"/>
              </a:lnSpc>
            </a:pPr>
            <a:r>
              <a:rPr lang="en-US" sz="1999">
                <a:solidFill>
                  <a:srgbClr val="1E1E1E"/>
                </a:solidFill>
                <a:latin typeface="Niveau Grotesk"/>
                <a:ea typeface="Niveau Grotesk"/>
                <a:cs typeface="Niveau Grotesk"/>
                <a:sym typeface="Niveau Grotesk"/>
              </a:rPr>
              <a:t>Once we determine your webstore goals, we work with you on selecting your webstore level. Choose the store level that works best for your program goals</a:t>
            </a:r>
          </a:p>
        </p:txBody>
      </p:sp>
      <p:sp>
        <p:nvSpPr>
          <p:cNvPr name="TextBox 16" id="16"/>
          <p:cNvSpPr txBox="true"/>
          <p:nvPr/>
        </p:nvSpPr>
        <p:spPr>
          <a:xfrm rot="0">
            <a:off x="14029897" y="7123113"/>
            <a:ext cx="3509249" cy="2463800"/>
          </a:xfrm>
          <a:prstGeom prst="rect">
            <a:avLst/>
          </a:prstGeom>
        </p:spPr>
        <p:txBody>
          <a:bodyPr anchor="t" rtlCol="false" tIns="0" lIns="0" bIns="0" rIns="0">
            <a:spAutoFit/>
          </a:bodyPr>
          <a:lstStyle/>
          <a:p>
            <a:pPr algn="l">
              <a:lnSpc>
                <a:spcPts val="2799"/>
              </a:lnSpc>
            </a:pPr>
            <a:r>
              <a:rPr lang="en-US" sz="1999">
                <a:solidFill>
                  <a:srgbClr val="1E1E1E"/>
                </a:solidFill>
                <a:latin typeface="Niveau Grotesk"/>
                <a:ea typeface="Niveau Grotesk"/>
                <a:cs typeface="Niveau Grotesk"/>
                <a:sym typeface="Niveau Grotesk"/>
              </a:rPr>
              <a:t>We keep clients in control, allowing you to add the store elements and items you believe best meet your program needs, with suggestions from your eCommerce team for the best results</a:t>
            </a:r>
          </a:p>
        </p:txBody>
      </p:sp>
      <p:sp>
        <p:nvSpPr>
          <p:cNvPr name="AutoShape 17" id="17"/>
          <p:cNvSpPr/>
          <p:nvPr/>
        </p:nvSpPr>
        <p:spPr>
          <a:xfrm>
            <a:off x="6645140" y="5410200"/>
            <a:ext cx="2938796" cy="19050"/>
          </a:xfrm>
          <a:prstGeom prst="line">
            <a:avLst/>
          </a:prstGeom>
          <a:ln cap="flat" w="28575">
            <a:solidFill>
              <a:srgbClr val="2E2E2E"/>
            </a:solidFill>
            <a:prstDash val="lgDash"/>
            <a:headEnd type="none" len="sm" w="sm"/>
            <a:tailEnd type="arrow" len="sm" w="med"/>
          </a:ln>
        </p:spPr>
      </p:sp>
      <p:sp>
        <p:nvSpPr>
          <p:cNvPr name="AutoShape 18" id="18"/>
          <p:cNvSpPr/>
          <p:nvPr/>
        </p:nvSpPr>
        <p:spPr>
          <a:xfrm>
            <a:off x="10842713" y="5400675"/>
            <a:ext cx="2938796" cy="19050"/>
          </a:xfrm>
          <a:prstGeom prst="line">
            <a:avLst/>
          </a:prstGeom>
          <a:ln cap="flat" w="28575">
            <a:solidFill>
              <a:srgbClr val="2E2E2E"/>
            </a:solidFill>
            <a:prstDash val="lgDash"/>
            <a:headEnd type="none" len="sm" w="sm"/>
            <a:tailEnd type="arrow" len="sm" w="med"/>
          </a:ln>
        </p:spPr>
      </p:sp>
      <p:grpSp>
        <p:nvGrpSpPr>
          <p:cNvPr name="Group 19" id="19"/>
          <p:cNvGrpSpPr/>
          <p:nvPr/>
        </p:nvGrpSpPr>
        <p:grpSpPr>
          <a:xfrm rot="0">
            <a:off x="5634751" y="1028700"/>
            <a:ext cx="9245921" cy="1369457"/>
            <a:chOff x="0" y="0"/>
            <a:chExt cx="12327895" cy="1825942"/>
          </a:xfrm>
        </p:grpSpPr>
        <p:sp>
          <p:nvSpPr>
            <p:cNvPr name="Freeform 20" id="20"/>
            <p:cNvSpPr/>
            <p:nvPr/>
          </p:nvSpPr>
          <p:spPr>
            <a:xfrm flipH="true" flipV="true" rot="0">
              <a:off x="0" y="0"/>
              <a:ext cx="12327895" cy="1825942"/>
            </a:xfrm>
            <a:custGeom>
              <a:avLst/>
              <a:gdLst/>
              <a:ahLst/>
              <a:cxnLst/>
              <a:rect r="r" b="b" t="t" l="l"/>
              <a:pathLst>
                <a:path h="1825942" w="12327895">
                  <a:moveTo>
                    <a:pt x="12327895" y="1825943"/>
                  </a:moveTo>
                  <a:lnTo>
                    <a:pt x="0" y="1825943"/>
                  </a:lnTo>
                  <a:lnTo>
                    <a:pt x="0" y="0"/>
                  </a:lnTo>
                  <a:lnTo>
                    <a:pt x="12327895" y="0"/>
                  </a:lnTo>
                  <a:lnTo>
                    <a:pt x="12327895" y="1825943"/>
                  </a:lnTo>
                  <a:close/>
                </a:path>
              </a:pathLst>
            </a:custGeom>
            <a:blipFill>
              <a:blip r:embed="rId3">
                <a:extLst>
                  <a:ext uri="{96DAC541-7B7A-43D3-8B79-37D633B846F1}">
                    <asvg:svgBlip xmlns:asvg="http://schemas.microsoft.com/office/drawing/2016/SVG/main" r:embed="rId4"/>
                  </a:ext>
                </a:extLst>
              </a:blip>
              <a:stretch>
                <a:fillRect l="0" t="-6965" r="0" b="-6965"/>
              </a:stretch>
            </a:blipFill>
          </p:spPr>
        </p:sp>
        <p:sp>
          <p:nvSpPr>
            <p:cNvPr name="TextBox 21" id="21"/>
            <p:cNvSpPr txBox="true"/>
            <p:nvPr/>
          </p:nvSpPr>
          <p:spPr>
            <a:xfrm rot="0">
              <a:off x="442431" y="236696"/>
              <a:ext cx="10852020" cy="1285875"/>
            </a:xfrm>
            <a:prstGeom prst="rect">
              <a:avLst/>
            </a:prstGeom>
          </p:spPr>
          <p:txBody>
            <a:bodyPr anchor="t" rtlCol="false" tIns="0" lIns="0" bIns="0" rIns="0">
              <a:spAutoFit/>
            </a:bodyPr>
            <a:lstStyle/>
            <a:p>
              <a:pPr algn="l">
                <a:lnSpc>
                  <a:spcPts val="7200"/>
                </a:lnSpc>
              </a:pPr>
              <a:r>
                <a:rPr lang="en-US" sz="6000" b="true">
                  <a:solidFill>
                    <a:srgbClr val="FFFFFF"/>
                  </a:solidFill>
                  <a:latin typeface="Poppins Bold"/>
                  <a:ea typeface="Poppins Bold"/>
                  <a:cs typeface="Poppins Bold"/>
                  <a:sym typeface="Poppins Bold"/>
                </a:rPr>
                <a:t>Choosing Your Store</a:t>
              </a:r>
            </a:p>
          </p:txBody>
        </p:sp>
      </p:grpSp>
      <p:sp>
        <p:nvSpPr>
          <p:cNvPr name="TextBox 22" id="22"/>
          <p:cNvSpPr txBox="true"/>
          <p:nvPr/>
        </p:nvSpPr>
        <p:spPr>
          <a:xfrm rot="0">
            <a:off x="5351184" y="6060122"/>
            <a:ext cx="3509249" cy="815340"/>
          </a:xfrm>
          <a:prstGeom prst="rect">
            <a:avLst/>
          </a:prstGeom>
        </p:spPr>
        <p:txBody>
          <a:bodyPr anchor="t" rtlCol="false" tIns="0" lIns="0" bIns="0" rIns="0">
            <a:spAutoFit/>
          </a:bodyPr>
          <a:lstStyle/>
          <a:p>
            <a:pPr algn="ctr">
              <a:lnSpc>
                <a:spcPts val="3359"/>
              </a:lnSpc>
            </a:pPr>
            <a:r>
              <a:rPr lang="en-US" sz="2399" b="true">
                <a:solidFill>
                  <a:srgbClr val="000000"/>
                </a:solidFill>
                <a:latin typeface="Open Sans Bold"/>
                <a:ea typeface="Open Sans Bold"/>
                <a:cs typeface="Open Sans Bold"/>
                <a:sym typeface="Open Sans Bold"/>
              </a:rPr>
              <a:t>Explore </a:t>
            </a:r>
          </a:p>
          <a:p>
            <a:pPr algn="ctr">
              <a:lnSpc>
                <a:spcPts val="3359"/>
              </a:lnSpc>
              <a:spcBef>
                <a:spcPct val="0"/>
              </a:spcBef>
            </a:pPr>
            <a:r>
              <a:rPr lang="en-US" b="true" sz="2399">
                <a:solidFill>
                  <a:srgbClr val="000000"/>
                </a:solidFill>
                <a:latin typeface="Open Sans Bold"/>
                <a:ea typeface="Open Sans Bold"/>
                <a:cs typeface="Open Sans Bold"/>
                <a:sym typeface="Open Sans Bold"/>
              </a:rPr>
              <a:t>Store Options</a:t>
            </a:r>
          </a:p>
        </p:txBody>
      </p:sp>
      <p:sp>
        <p:nvSpPr>
          <p:cNvPr name="TextBox 23" id="23"/>
          <p:cNvSpPr txBox="true"/>
          <p:nvPr/>
        </p:nvSpPr>
        <p:spPr>
          <a:xfrm rot="0">
            <a:off x="9355732" y="6060122"/>
            <a:ext cx="3509249" cy="815340"/>
          </a:xfrm>
          <a:prstGeom prst="rect">
            <a:avLst/>
          </a:prstGeom>
        </p:spPr>
        <p:txBody>
          <a:bodyPr anchor="t" rtlCol="false" tIns="0" lIns="0" bIns="0" rIns="0">
            <a:spAutoFit/>
          </a:bodyPr>
          <a:lstStyle/>
          <a:p>
            <a:pPr algn="ctr">
              <a:lnSpc>
                <a:spcPts val="3359"/>
              </a:lnSpc>
            </a:pPr>
            <a:r>
              <a:rPr lang="en-US" sz="2399" b="true">
                <a:solidFill>
                  <a:srgbClr val="000000"/>
                </a:solidFill>
                <a:latin typeface="Open Sans Bold"/>
                <a:ea typeface="Open Sans Bold"/>
                <a:cs typeface="Open Sans Bold"/>
                <a:sym typeface="Open Sans Bold"/>
              </a:rPr>
              <a:t>Choose Your </a:t>
            </a:r>
          </a:p>
          <a:p>
            <a:pPr algn="ctr">
              <a:lnSpc>
                <a:spcPts val="3359"/>
              </a:lnSpc>
              <a:spcBef>
                <a:spcPct val="0"/>
              </a:spcBef>
            </a:pPr>
            <a:r>
              <a:rPr lang="en-US" b="true" sz="2399">
                <a:solidFill>
                  <a:srgbClr val="000000"/>
                </a:solidFill>
                <a:latin typeface="Open Sans Bold"/>
                <a:ea typeface="Open Sans Bold"/>
                <a:cs typeface="Open Sans Bold"/>
                <a:sym typeface="Open Sans Bold"/>
              </a:rPr>
              <a:t>Store Level</a:t>
            </a:r>
          </a:p>
        </p:txBody>
      </p:sp>
      <p:sp>
        <p:nvSpPr>
          <p:cNvPr name="TextBox 24" id="24"/>
          <p:cNvSpPr txBox="true"/>
          <p:nvPr/>
        </p:nvSpPr>
        <p:spPr>
          <a:xfrm rot="0">
            <a:off x="13360281" y="6060122"/>
            <a:ext cx="3509249" cy="815340"/>
          </a:xfrm>
          <a:prstGeom prst="rect">
            <a:avLst/>
          </a:prstGeom>
        </p:spPr>
        <p:txBody>
          <a:bodyPr anchor="t" rtlCol="false" tIns="0" lIns="0" bIns="0" rIns="0">
            <a:spAutoFit/>
          </a:bodyPr>
          <a:lstStyle/>
          <a:p>
            <a:pPr algn="ctr">
              <a:lnSpc>
                <a:spcPts val="3359"/>
              </a:lnSpc>
            </a:pPr>
            <a:r>
              <a:rPr lang="en-US" sz="2399" b="true">
                <a:solidFill>
                  <a:srgbClr val="000000"/>
                </a:solidFill>
                <a:latin typeface="Open Sans Bold"/>
                <a:ea typeface="Open Sans Bold"/>
                <a:cs typeface="Open Sans Bold"/>
                <a:sym typeface="Open Sans Bold"/>
              </a:rPr>
              <a:t>Customize to Fit </a:t>
            </a:r>
          </a:p>
          <a:p>
            <a:pPr algn="ctr">
              <a:lnSpc>
                <a:spcPts val="3359"/>
              </a:lnSpc>
              <a:spcBef>
                <a:spcPct val="0"/>
              </a:spcBef>
            </a:pPr>
            <a:r>
              <a:rPr lang="en-US" b="true" sz="2399">
                <a:solidFill>
                  <a:srgbClr val="000000"/>
                </a:solidFill>
                <a:latin typeface="Open Sans Bold"/>
                <a:ea typeface="Open Sans Bold"/>
                <a:cs typeface="Open Sans Bold"/>
                <a:sym typeface="Open Sans Bold"/>
              </a:rPr>
              <a:t>Your Needs</a:t>
            </a:r>
          </a:p>
        </p:txBody>
      </p:sp>
    </p:spTree>
  </p:cSld>
  <p:clrMapOvr>
    <a:masterClrMapping/>
  </p:clrMapOvr>
</p:sld>
</file>

<file path=ppt/slides/slide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10800000">
            <a:off x="0" y="9096375"/>
            <a:ext cx="18288000" cy="1190625"/>
            <a:chOff x="0" y="0"/>
            <a:chExt cx="4816593" cy="313580"/>
          </a:xfrm>
        </p:grpSpPr>
        <p:sp>
          <p:nvSpPr>
            <p:cNvPr name="Freeform 3" id="3"/>
            <p:cNvSpPr/>
            <p:nvPr/>
          </p:nvSpPr>
          <p:spPr>
            <a:xfrm flipH="false" flipV="false" rot="0">
              <a:off x="0" y="0"/>
              <a:ext cx="4816592" cy="313580"/>
            </a:xfrm>
            <a:custGeom>
              <a:avLst/>
              <a:gdLst/>
              <a:ahLst/>
              <a:cxnLst/>
              <a:rect r="r" b="b" t="t" l="l"/>
              <a:pathLst>
                <a:path h="313580" w="4816592">
                  <a:moveTo>
                    <a:pt x="4816592" y="0"/>
                  </a:moveTo>
                  <a:lnTo>
                    <a:pt x="4816592" y="313580"/>
                  </a:lnTo>
                  <a:lnTo>
                    <a:pt x="2408296" y="186580"/>
                  </a:lnTo>
                  <a:lnTo>
                    <a:pt x="0" y="313580"/>
                  </a:lnTo>
                  <a:lnTo>
                    <a:pt x="0" y="0"/>
                  </a:lnTo>
                  <a:lnTo>
                    <a:pt x="4816592" y="0"/>
                  </a:lnTo>
                  <a:close/>
                </a:path>
              </a:pathLst>
            </a:custGeom>
            <a:solidFill>
              <a:srgbClr val="FD9D47"/>
            </a:solidFill>
          </p:spPr>
        </p:sp>
        <p:sp>
          <p:nvSpPr>
            <p:cNvPr name="TextBox 4" id="4"/>
            <p:cNvSpPr txBox="true"/>
            <p:nvPr/>
          </p:nvSpPr>
          <p:spPr>
            <a:xfrm>
              <a:off x="0" y="-57150"/>
              <a:ext cx="4816593" cy="243730"/>
            </a:xfrm>
            <a:prstGeom prst="rect">
              <a:avLst/>
            </a:prstGeom>
          </p:spPr>
          <p:txBody>
            <a:bodyPr anchor="ctr" rtlCol="false" tIns="50800" lIns="50800" bIns="50800" rIns="50800"/>
            <a:lstStyle/>
            <a:p>
              <a:pPr algn="ctr">
                <a:lnSpc>
                  <a:spcPts val="2520"/>
                </a:lnSpc>
              </a:pPr>
            </a:p>
          </p:txBody>
        </p:sp>
      </p:grpSp>
      <p:grpSp>
        <p:nvGrpSpPr>
          <p:cNvPr name="Group 5" id="5"/>
          <p:cNvGrpSpPr/>
          <p:nvPr/>
        </p:nvGrpSpPr>
        <p:grpSpPr>
          <a:xfrm rot="0">
            <a:off x="1028700" y="3770477"/>
            <a:ext cx="3562350" cy="968034"/>
            <a:chOff x="0" y="0"/>
            <a:chExt cx="938232" cy="254956"/>
          </a:xfrm>
        </p:grpSpPr>
        <p:sp>
          <p:nvSpPr>
            <p:cNvPr name="Freeform 6" id="6"/>
            <p:cNvSpPr/>
            <p:nvPr/>
          </p:nvSpPr>
          <p:spPr>
            <a:xfrm flipH="false" flipV="false" rot="0">
              <a:off x="0" y="0"/>
              <a:ext cx="938232" cy="254956"/>
            </a:xfrm>
            <a:custGeom>
              <a:avLst/>
              <a:gdLst/>
              <a:ahLst/>
              <a:cxnLst/>
              <a:rect r="r" b="b" t="t" l="l"/>
              <a:pathLst>
                <a:path h="254956" w="938232">
                  <a:moveTo>
                    <a:pt x="0" y="0"/>
                  </a:moveTo>
                  <a:lnTo>
                    <a:pt x="938232" y="0"/>
                  </a:lnTo>
                  <a:lnTo>
                    <a:pt x="938232" y="254956"/>
                  </a:lnTo>
                  <a:lnTo>
                    <a:pt x="0" y="254956"/>
                  </a:lnTo>
                  <a:close/>
                </a:path>
              </a:pathLst>
            </a:custGeom>
            <a:solidFill>
              <a:srgbClr val="664296"/>
            </a:solidFill>
          </p:spPr>
        </p:sp>
        <p:sp>
          <p:nvSpPr>
            <p:cNvPr name="TextBox 7" id="7"/>
            <p:cNvSpPr txBox="true"/>
            <p:nvPr/>
          </p:nvSpPr>
          <p:spPr>
            <a:xfrm>
              <a:off x="0" y="-57150"/>
              <a:ext cx="938232" cy="312106"/>
            </a:xfrm>
            <a:prstGeom prst="rect">
              <a:avLst/>
            </a:prstGeom>
          </p:spPr>
          <p:txBody>
            <a:bodyPr anchor="ctr" rtlCol="false" tIns="50800" lIns="50800" bIns="50800" rIns="50800"/>
            <a:lstStyle/>
            <a:p>
              <a:pPr algn="ctr">
                <a:lnSpc>
                  <a:spcPts val="2520"/>
                </a:lnSpc>
              </a:pPr>
            </a:p>
          </p:txBody>
        </p:sp>
      </p:grpSp>
      <p:grpSp>
        <p:nvGrpSpPr>
          <p:cNvPr name="Group 8" id="8"/>
          <p:cNvGrpSpPr/>
          <p:nvPr/>
        </p:nvGrpSpPr>
        <p:grpSpPr>
          <a:xfrm rot="0">
            <a:off x="5342471" y="3770477"/>
            <a:ext cx="3560301" cy="968034"/>
            <a:chOff x="0" y="0"/>
            <a:chExt cx="937692" cy="254956"/>
          </a:xfrm>
        </p:grpSpPr>
        <p:sp>
          <p:nvSpPr>
            <p:cNvPr name="Freeform 9" id="9"/>
            <p:cNvSpPr/>
            <p:nvPr/>
          </p:nvSpPr>
          <p:spPr>
            <a:xfrm flipH="false" flipV="false" rot="0">
              <a:off x="0" y="0"/>
              <a:ext cx="937692" cy="254956"/>
            </a:xfrm>
            <a:custGeom>
              <a:avLst/>
              <a:gdLst/>
              <a:ahLst/>
              <a:cxnLst/>
              <a:rect r="r" b="b" t="t" l="l"/>
              <a:pathLst>
                <a:path h="254956" w="937692">
                  <a:moveTo>
                    <a:pt x="0" y="0"/>
                  </a:moveTo>
                  <a:lnTo>
                    <a:pt x="937692" y="0"/>
                  </a:lnTo>
                  <a:lnTo>
                    <a:pt x="937692" y="254956"/>
                  </a:lnTo>
                  <a:lnTo>
                    <a:pt x="0" y="254956"/>
                  </a:lnTo>
                  <a:close/>
                </a:path>
              </a:pathLst>
            </a:custGeom>
            <a:solidFill>
              <a:srgbClr val="664296"/>
            </a:solidFill>
          </p:spPr>
        </p:sp>
        <p:sp>
          <p:nvSpPr>
            <p:cNvPr name="TextBox 10" id="10"/>
            <p:cNvSpPr txBox="true"/>
            <p:nvPr/>
          </p:nvSpPr>
          <p:spPr>
            <a:xfrm>
              <a:off x="0" y="-57150"/>
              <a:ext cx="937692" cy="312106"/>
            </a:xfrm>
            <a:prstGeom prst="rect">
              <a:avLst/>
            </a:prstGeom>
          </p:spPr>
          <p:txBody>
            <a:bodyPr anchor="ctr" rtlCol="false" tIns="50800" lIns="50800" bIns="50800" rIns="50800"/>
            <a:lstStyle/>
            <a:p>
              <a:pPr algn="ctr">
                <a:lnSpc>
                  <a:spcPts val="2520"/>
                </a:lnSpc>
              </a:pPr>
            </a:p>
          </p:txBody>
        </p:sp>
      </p:grpSp>
      <p:grpSp>
        <p:nvGrpSpPr>
          <p:cNvPr name="Group 11" id="11"/>
          <p:cNvGrpSpPr/>
          <p:nvPr/>
        </p:nvGrpSpPr>
        <p:grpSpPr>
          <a:xfrm rot="0">
            <a:off x="9652143" y="3770477"/>
            <a:ext cx="3562350" cy="968034"/>
            <a:chOff x="0" y="0"/>
            <a:chExt cx="938232" cy="254956"/>
          </a:xfrm>
        </p:grpSpPr>
        <p:sp>
          <p:nvSpPr>
            <p:cNvPr name="Freeform 12" id="12"/>
            <p:cNvSpPr/>
            <p:nvPr/>
          </p:nvSpPr>
          <p:spPr>
            <a:xfrm flipH="false" flipV="false" rot="0">
              <a:off x="0" y="0"/>
              <a:ext cx="938232" cy="254956"/>
            </a:xfrm>
            <a:custGeom>
              <a:avLst/>
              <a:gdLst/>
              <a:ahLst/>
              <a:cxnLst/>
              <a:rect r="r" b="b" t="t" l="l"/>
              <a:pathLst>
                <a:path h="254956" w="938232">
                  <a:moveTo>
                    <a:pt x="0" y="0"/>
                  </a:moveTo>
                  <a:lnTo>
                    <a:pt x="938232" y="0"/>
                  </a:lnTo>
                  <a:lnTo>
                    <a:pt x="938232" y="254956"/>
                  </a:lnTo>
                  <a:lnTo>
                    <a:pt x="0" y="254956"/>
                  </a:lnTo>
                  <a:close/>
                </a:path>
              </a:pathLst>
            </a:custGeom>
            <a:solidFill>
              <a:srgbClr val="664296"/>
            </a:solidFill>
          </p:spPr>
        </p:sp>
        <p:sp>
          <p:nvSpPr>
            <p:cNvPr name="TextBox 13" id="13"/>
            <p:cNvSpPr txBox="true"/>
            <p:nvPr/>
          </p:nvSpPr>
          <p:spPr>
            <a:xfrm>
              <a:off x="0" y="-57150"/>
              <a:ext cx="938232" cy="312106"/>
            </a:xfrm>
            <a:prstGeom prst="rect">
              <a:avLst/>
            </a:prstGeom>
          </p:spPr>
          <p:txBody>
            <a:bodyPr anchor="ctr" rtlCol="false" tIns="50800" lIns="50800" bIns="50800" rIns="50800"/>
            <a:lstStyle/>
            <a:p>
              <a:pPr algn="ctr">
                <a:lnSpc>
                  <a:spcPts val="2520"/>
                </a:lnSpc>
              </a:pPr>
            </a:p>
          </p:txBody>
        </p:sp>
      </p:grpSp>
      <p:grpSp>
        <p:nvGrpSpPr>
          <p:cNvPr name="Group 14" id="14"/>
          <p:cNvGrpSpPr/>
          <p:nvPr/>
        </p:nvGrpSpPr>
        <p:grpSpPr>
          <a:xfrm rot="0">
            <a:off x="13963864" y="3770477"/>
            <a:ext cx="3562350" cy="968034"/>
            <a:chOff x="0" y="0"/>
            <a:chExt cx="938232" cy="254956"/>
          </a:xfrm>
        </p:grpSpPr>
        <p:sp>
          <p:nvSpPr>
            <p:cNvPr name="Freeform 15" id="15"/>
            <p:cNvSpPr/>
            <p:nvPr/>
          </p:nvSpPr>
          <p:spPr>
            <a:xfrm flipH="false" flipV="false" rot="0">
              <a:off x="0" y="0"/>
              <a:ext cx="938232" cy="254956"/>
            </a:xfrm>
            <a:custGeom>
              <a:avLst/>
              <a:gdLst/>
              <a:ahLst/>
              <a:cxnLst/>
              <a:rect r="r" b="b" t="t" l="l"/>
              <a:pathLst>
                <a:path h="254956" w="938232">
                  <a:moveTo>
                    <a:pt x="0" y="0"/>
                  </a:moveTo>
                  <a:lnTo>
                    <a:pt x="938232" y="0"/>
                  </a:lnTo>
                  <a:lnTo>
                    <a:pt x="938232" y="254956"/>
                  </a:lnTo>
                  <a:lnTo>
                    <a:pt x="0" y="254956"/>
                  </a:lnTo>
                  <a:close/>
                </a:path>
              </a:pathLst>
            </a:custGeom>
            <a:solidFill>
              <a:srgbClr val="664296"/>
            </a:solidFill>
          </p:spPr>
        </p:sp>
        <p:sp>
          <p:nvSpPr>
            <p:cNvPr name="TextBox 16" id="16"/>
            <p:cNvSpPr txBox="true"/>
            <p:nvPr/>
          </p:nvSpPr>
          <p:spPr>
            <a:xfrm>
              <a:off x="0" y="-57150"/>
              <a:ext cx="938232" cy="312106"/>
            </a:xfrm>
            <a:prstGeom prst="rect">
              <a:avLst/>
            </a:prstGeom>
          </p:spPr>
          <p:txBody>
            <a:bodyPr anchor="ctr" rtlCol="false" tIns="50800" lIns="50800" bIns="50800" rIns="50800"/>
            <a:lstStyle/>
            <a:p>
              <a:pPr algn="ctr">
                <a:lnSpc>
                  <a:spcPts val="2520"/>
                </a:lnSpc>
              </a:pPr>
            </a:p>
          </p:txBody>
        </p:sp>
      </p:grpSp>
      <p:grpSp>
        <p:nvGrpSpPr>
          <p:cNvPr name="Group 17" id="17"/>
          <p:cNvGrpSpPr/>
          <p:nvPr/>
        </p:nvGrpSpPr>
        <p:grpSpPr>
          <a:xfrm rot="0">
            <a:off x="8278453" y="3744480"/>
            <a:ext cx="1061853" cy="1020028"/>
            <a:chOff x="0" y="0"/>
            <a:chExt cx="569616" cy="547180"/>
          </a:xfrm>
        </p:grpSpPr>
        <p:sp>
          <p:nvSpPr>
            <p:cNvPr name="Freeform 18" id="18"/>
            <p:cNvSpPr/>
            <p:nvPr/>
          </p:nvSpPr>
          <p:spPr>
            <a:xfrm flipH="false" flipV="false" rot="0">
              <a:off x="0" y="0"/>
              <a:ext cx="569616" cy="547180"/>
            </a:xfrm>
            <a:custGeom>
              <a:avLst/>
              <a:gdLst/>
              <a:ahLst/>
              <a:cxnLst/>
              <a:rect r="r" b="b" t="t" l="l"/>
              <a:pathLst>
                <a:path h="547180" w="569616">
                  <a:moveTo>
                    <a:pt x="203200" y="0"/>
                  </a:moveTo>
                  <a:lnTo>
                    <a:pt x="569616" y="0"/>
                  </a:lnTo>
                  <a:lnTo>
                    <a:pt x="366416" y="547180"/>
                  </a:lnTo>
                  <a:lnTo>
                    <a:pt x="0" y="547180"/>
                  </a:lnTo>
                  <a:lnTo>
                    <a:pt x="203200" y="0"/>
                  </a:lnTo>
                  <a:close/>
                </a:path>
              </a:pathLst>
            </a:custGeom>
            <a:solidFill>
              <a:srgbClr val="FFFFFF"/>
            </a:solidFill>
          </p:spPr>
        </p:sp>
        <p:sp>
          <p:nvSpPr>
            <p:cNvPr name="TextBox 19" id="19"/>
            <p:cNvSpPr txBox="true"/>
            <p:nvPr/>
          </p:nvSpPr>
          <p:spPr>
            <a:xfrm>
              <a:off x="101600" y="-57150"/>
              <a:ext cx="366416" cy="604330"/>
            </a:xfrm>
            <a:prstGeom prst="rect">
              <a:avLst/>
            </a:prstGeom>
          </p:spPr>
          <p:txBody>
            <a:bodyPr anchor="ctr" rtlCol="false" tIns="50800" lIns="50800" bIns="50800" rIns="50800"/>
            <a:lstStyle/>
            <a:p>
              <a:pPr algn="ctr">
                <a:lnSpc>
                  <a:spcPts val="2520"/>
                </a:lnSpc>
              </a:pPr>
            </a:p>
          </p:txBody>
        </p:sp>
      </p:grpSp>
      <p:grpSp>
        <p:nvGrpSpPr>
          <p:cNvPr name="Group 20" id="20"/>
          <p:cNvGrpSpPr/>
          <p:nvPr/>
        </p:nvGrpSpPr>
        <p:grpSpPr>
          <a:xfrm rot="0">
            <a:off x="12570088" y="3744480"/>
            <a:ext cx="1061853" cy="1020028"/>
            <a:chOff x="0" y="0"/>
            <a:chExt cx="569616" cy="547180"/>
          </a:xfrm>
        </p:grpSpPr>
        <p:sp>
          <p:nvSpPr>
            <p:cNvPr name="Freeform 21" id="21"/>
            <p:cNvSpPr/>
            <p:nvPr/>
          </p:nvSpPr>
          <p:spPr>
            <a:xfrm flipH="false" flipV="false" rot="0">
              <a:off x="0" y="0"/>
              <a:ext cx="569616" cy="547180"/>
            </a:xfrm>
            <a:custGeom>
              <a:avLst/>
              <a:gdLst/>
              <a:ahLst/>
              <a:cxnLst/>
              <a:rect r="r" b="b" t="t" l="l"/>
              <a:pathLst>
                <a:path h="547180" w="569616">
                  <a:moveTo>
                    <a:pt x="203200" y="0"/>
                  </a:moveTo>
                  <a:lnTo>
                    <a:pt x="569616" y="0"/>
                  </a:lnTo>
                  <a:lnTo>
                    <a:pt x="366416" y="547180"/>
                  </a:lnTo>
                  <a:lnTo>
                    <a:pt x="0" y="547180"/>
                  </a:lnTo>
                  <a:lnTo>
                    <a:pt x="203200" y="0"/>
                  </a:lnTo>
                  <a:close/>
                </a:path>
              </a:pathLst>
            </a:custGeom>
            <a:solidFill>
              <a:srgbClr val="FFFFFF"/>
            </a:solidFill>
          </p:spPr>
        </p:sp>
        <p:sp>
          <p:nvSpPr>
            <p:cNvPr name="TextBox 22" id="22"/>
            <p:cNvSpPr txBox="true"/>
            <p:nvPr/>
          </p:nvSpPr>
          <p:spPr>
            <a:xfrm>
              <a:off x="101600" y="-57150"/>
              <a:ext cx="366416" cy="604330"/>
            </a:xfrm>
            <a:prstGeom prst="rect">
              <a:avLst/>
            </a:prstGeom>
          </p:spPr>
          <p:txBody>
            <a:bodyPr anchor="ctr" rtlCol="false" tIns="50800" lIns="50800" bIns="50800" rIns="50800"/>
            <a:lstStyle/>
            <a:p>
              <a:pPr algn="ctr">
                <a:lnSpc>
                  <a:spcPts val="2520"/>
                </a:lnSpc>
              </a:pPr>
            </a:p>
          </p:txBody>
        </p:sp>
      </p:grpSp>
      <p:grpSp>
        <p:nvGrpSpPr>
          <p:cNvPr name="Group 23" id="23"/>
          <p:cNvGrpSpPr/>
          <p:nvPr/>
        </p:nvGrpSpPr>
        <p:grpSpPr>
          <a:xfrm rot="0">
            <a:off x="16861724" y="3426999"/>
            <a:ext cx="1061853" cy="1020028"/>
            <a:chOff x="0" y="0"/>
            <a:chExt cx="569616" cy="547180"/>
          </a:xfrm>
        </p:grpSpPr>
        <p:sp>
          <p:nvSpPr>
            <p:cNvPr name="Freeform 24" id="24"/>
            <p:cNvSpPr/>
            <p:nvPr/>
          </p:nvSpPr>
          <p:spPr>
            <a:xfrm flipH="false" flipV="false" rot="0">
              <a:off x="0" y="0"/>
              <a:ext cx="569616" cy="547180"/>
            </a:xfrm>
            <a:custGeom>
              <a:avLst/>
              <a:gdLst/>
              <a:ahLst/>
              <a:cxnLst/>
              <a:rect r="r" b="b" t="t" l="l"/>
              <a:pathLst>
                <a:path h="547180" w="569616">
                  <a:moveTo>
                    <a:pt x="203200" y="0"/>
                  </a:moveTo>
                  <a:lnTo>
                    <a:pt x="569616" y="0"/>
                  </a:lnTo>
                  <a:lnTo>
                    <a:pt x="366416" y="547180"/>
                  </a:lnTo>
                  <a:lnTo>
                    <a:pt x="0" y="547180"/>
                  </a:lnTo>
                  <a:lnTo>
                    <a:pt x="203200" y="0"/>
                  </a:lnTo>
                  <a:close/>
                </a:path>
              </a:pathLst>
            </a:custGeom>
            <a:solidFill>
              <a:srgbClr val="FFFFFF"/>
            </a:solidFill>
          </p:spPr>
        </p:sp>
        <p:sp>
          <p:nvSpPr>
            <p:cNvPr name="TextBox 25" id="25"/>
            <p:cNvSpPr txBox="true"/>
            <p:nvPr/>
          </p:nvSpPr>
          <p:spPr>
            <a:xfrm>
              <a:off x="101600" y="-57150"/>
              <a:ext cx="366416" cy="604330"/>
            </a:xfrm>
            <a:prstGeom prst="rect">
              <a:avLst/>
            </a:prstGeom>
          </p:spPr>
          <p:txBody>
            <a:bodyPr anchor="ctr" rtlCol="false" tIns="50800" lIns="50800" bIns="50800" rIns="50800"/>
            <a:lstStyle/>
            <a:p>
              <a:pPr algn="ctr">
                <a:lnSpc>
                  <a:spcPts val="2520"/>
                </a:lnSpc>
              </a:pPr>
            </a:p>
          </p:txBody>
        </p:sp>
      </p:grpSp>
      <p:grpSp>
        <p:nvGrpSpPr>
          <p:cNvPr name="Group 26" id="26"/>
          <p:cNvGrpSpPr/>
          <p:nvPr/>
        </p:nvGrpSpPr>
        <p:grpSpPr>
          <a:xfrm rot="0">
            <a:off x="3986817" y="3744480"/>
            <a:ext cx="1061853" cy="1020028"/>
            <a:chOff x="0" y="0"/>
            <a:chExt cx="569616" cy="547180"/>
          </a:xfrm>
        </p:grpSpPr>
        <p:sp>
          <p:nvSpPr>
            <p:cNvPr name="Freeform 27" id="27"/>
            <p:cNvSpPr/>
            <p:nvPr/>
          </p:nvSpPr>
          <p:spPr>
            <a:xfrm flipH="false" flipV="false" rot="0">
              <a:off x="0" y="0"/>
              <a:ext cx="569616" cy="547180"/>
            </a:xfrm>
            <a:custGeom>
              <a:avLst/>
              <a:gdLst/>
              <a:ahLst/>
              <a:cxnLst/>
              <a:rect r="r" b="b" t="t" l="l"/>
              <a:pathLst>
                <a:path h="547180" w="569616">
                  <a:moveTo>
                    <a:pt x="203200" y="0"/>
                  </a:moveTo>
                  <a:lnTo>
                    <a:pt x="569616" y="0"/>
                  </a:lnTo>
                  <a:lnTo>
                    <a:pt x="366416" y="547180"/>
                  </a:lnTo>
                  <a:lnTo>
                    <a:pt x="0" y="547180"/>
                  </a:lnTo>
                  <a:lnTo>
                    <a:pt x="203200" y="0"/>
                  </a:lnTo>
                  <a:close/>
                </a:path>
              </a:pathLst>
            </a:custGeom>
            <a:solidFill>
              <a:srgbClr val="FFFFFF"/>
            </a:solidFill>
          </p:spPr>
        </p:sp>
        <p:sp>
          <p:nvSpPr>
            <p:cNvPr name="TextBox 28" id="28"/>
            <p:cNvSpPr txBox="true"/>
            <p:nvPr/>
          </p:nvSpPr>
          <p:spPr>
            <a:xfrm>
              <a:off x="101600" y="-57150"/>
              <a:ext cx="366416" cy="604330"/>
            </a:xfrm>
            <a:prstGeom prst="rect">
              <a:avLst/>
            </a:prstGeom>
          </p:spPr>
          <p:txBody>
            <a:bodyPr anchor="ctr" rtlCol="false" tIns="50800" lIns="50800" bIns="50800" rIns="50800"/>
            <a:lstStyle/>
            <a:p>
              <a:pPr algn="ctr">
                <a:lnSpc>
                  <a:spcPts val="2520"/>
                </a:lnSpc>
              </a:pPr>
            </a:p>
          </p:txBody>
        </p:sp>
      </p:grpSp>
      <p:sp>
        <p:nvSpPr>
          <p:cNvPr name="TextBox 29" id="29"/>
          <p:cNvSpPr txBox="true"/>
          <p:nvPr/>
        </p:nvSpPr>
        <p:spPr>
          <a:xfrm rot="0">
            <a:off x="1265164" y="3853809"/>
            <a:ext cx="2721653" cy="727709"/>
          </a:xfrm>
          <a:prstGeom prst="rect">
            <a:avLst/>
          </a:prstGeom>
        </p:spPr>
        <p:txBody>
          <a:bodyPr anchor="t" rtlCol="false" tIns="0" lIns="0" bIns="0" rIns="0">
            <a:spAutoFit/>
          </a:bodyPr>
          <a:lstStyle/>
          <a:p>
            <a:pPr algn="l">
              <a:lnSpc>
                <a:spcPts val="2940"/>
              </a:lnSpc>
            </a:pPr>
            <a:r>
              <a:rPr lang="en-US" b="true" sz="2100">
                <a:solidFill>
                  <a:srgbClr val="FFFFFF"/>
                </a:solidFill>
                <a:latin typeface="Open Sans Semi-Bold"/>
                <a:ea typeface="Open Sans Semi-Bold"/>
                <a:cs typeface="Open Sans Semi-Bold"/>
                <a:sym typeface="Open Sans Semi-Bold"/>
              </a:rPr>
              <a:t>Strategic Product Sourcing</a:t>
            </a:r>
          </a:p>
        </p:txBody>
      </p:sp>
      <p:sp>
        <p:nvSpPr>
          <p:cNvPr name="TextBox 30" id="30"/>
          <p:cNvSpPr txBox="true"/>
          <p:nvPr/>
        </p:nvSpPr>
        <p:spPr>
          <a:xfrm rot="0">
            <a:off x="5546615" y="3853809"/>
            <a:ext cx="2885801" cy="727709"/>
          </a:xfrm>
          <a:prstGeom prst="rect">
            <a:avLst/>
          </a:prstGeom>
        </p:spPr>
        <p:txBody>
          <a:bodyPr anchor="t" rtlCol="false" tIns="0" lIns="0" bIns="0" rIns="0">
            <a:spAutoFit/>
          </a:bodyPr>
          <a:lstStyle/>
          <a:p>
            <a:pPr algn="l">
              <a:lnSpc>
                <a:spcPts val="2940"/>
              </a:lnSpc>
            </a:pPr>
            <a:r>
              <a:rPr lang="en-US" b="true" sz="2100">
                <a:solidFill>
                  <a:srgbClr val="FFFFFF"/>
                </a:solidFill>
                <a:latin typeface="Open Sans Semi-Bold"/>
                <a:ea typeface="Open Sans Semi-Bold"/>
                <a:cs typeface="Open Sans Semi-Bold"/>
                <a:sym typeface="Open Sans Semi-Bold"/>
              </a:rPr>
              <a:t>In-House Decoration &amp; Quality Control</a:t>
            </a:r>
          </a:p>
        </p:txBody>
      </p:sp>
      <p:sp>
        <p:nvSpPr>
          <p:cNvPr name="TextBox 31" id="31"/>
          <p:cNvSpPr txBox="true"/>
          <p:nvPr/>
        </p:nvSpPr>
        <p:spPr>
          <a:xfrm rot="0">
            <a:off x="9976552" y="3871589"/>
            <a:ext cx="1957290" cy="727709"/>
          </a:xfrm>
          <a:prstGeom prst="rect">
            <a:avLst/>
          </a:prstGeom>
        </p:spPr>
        <p:txBody>
          <a:bodyPr anchor="t" rtlCol="false" tIns="0" lIns="0" bIns="0" rIns="0">
            <a:spAutoFit/>
          </a:bodyPr>
          <a:lstStyle/>
          <a:p>
            <a:pPr algn="l">
              <a:lnSpc>
                <a:spcPts val="2940"/>
              </a:lnSpc>
            </a:pPr>
            <a:r>
              <a:rPr lang="en-US" b="true" sz="2100">
                <a:solidFill>
                  <a:srgbClr val="FFFFFF"/>
                </a:solidFill>
                <a:latin typeface="Open Sans Semi-Bold"/>
                <a:ea typeface="Open Sans Semi-Bold"/>
                <a:cs typeface="Open Sans Semi-Bold"/>
                <a:sym typeface="Open Sans Semi-Bold"/>
              </a:rPr>
              <a:t>Inventory &amp; Warehousing</a:t>
            </a:r>
          </a:p>
        </p:txBody>
      </p:sp>
      <p:sp>
        <p:nvSpPr>
          <p:cNvPr name="TextBox 32" id="32"/>
          <p:cNvSpPr txBox="true"/>
          <p:nvPr/>
        </p:nvSpPr>
        <p:spPr>
          <a:xfrm rot="0">
            <a:off x="14270116" y="3871589"/>
            <a:ext cx="1957290" cy="727709"/>
          </a:xfrm>
          <a:prstGeom prst="rect">
            <a:avLst/>
          </a:prstGeom>
        </p:spPr>
        <p:txBody>
          <a:bodyPr anchor="t" rtlCol="false" tIns="0" lIns="0" bIns="0" rIns="0">
            <a:spAutoFit/>
          </a:bodyPr>
          <a:lstStyle/>
          <a:p>
            <a:pPr algn="l">
              <a:lnSpc>
                <a:spcPts val="2940"/>
              </a:lnSpc>
            </a:pPr>
            <a:r>
              <a:rPr lang="en-US" b="true" sz="2100">
                <a:solidFill>
                  <a:srgbClr val="FFFFFF"/>
                </a:solidFill>
                <a:latin typeface="Open Sans Semi-Bold"/>
                <a:ea typeface="Open Sans Semi-Bold"/>
                <a:cs typeface="Open Sans Semi-Bold"/>
                <a:sym typeface="Open Sans Semi-Bold"/>
              </a:rPr>
              <a:t>Fulfillment &amp; Distribution</a:t>
            </a:r>
          </a:p>
        </p:txBody>
      </p:sp>
      <p:sp>
        <p:nvSpPr>
          <p:cNvPr name="TextBox 33" id="33"/>
          <p:cNvSpPr txBox="true"/>
          <p:nvPr/>
        </p:nvSpPr>
        <p:spPr>
          <a:xfrm rot="0">
            <a:off x="3762150" y="1114425"/>
            <a:ext cx="11161807" cy="691528"/>
          </a:xfrm>
          <a:prstGeom prst="rect">
            <a:avLst/>
          </a:prstGeom>
        </p:spPr>
        <p:txBody>
          <a:bodyPr anchor="t" rtlCol="false" tIns="0" lIns="0" bIns="0" rIns="0">
            <a:spAutoFit/>
          </a:bodyPr>
          <a:lstStyle/>
          <a:p>
            <a:pPr algn="ctr">
              <a:lnSpc>
                <a:spcPts val="5100"/>
              </a:lnSpc>
            </a:pPr>
            <a:r>
              <a:rPr lang="en-US" sz="5100" b="true">
                <a:solidFill>
                  <a:srgbClr val="000000"/>
                </a:solidFill>
                <a:latin typeface="Open Sans Bold"/>
                <a:ea typeface="Open Sans Bold"/>
                <a:cs typeface="Open Sans Bold"/>
                <a:sym typeface="Open Sans Bold"/>
              </a:rPr>
              <a:t>Your Store - A Managed Program</a:t>
            </a:r>
          </a:p>
        </p:txBody>
      </p:sp>
      <p:sp>
        <p:nvSpPr>
          <p:cNvPr name="TextBox 34" id="34"/>
          <p:cNvSpPr txBox="true"/>
          <p:nvPr/>
        </p:nvSpPr>
        <p:spPr>
          <a:xfrm rot="0">
            <a:off x="1028700" y="5174107"/>
            <a:ext cx="3562350" cy="1416050"/>
          </a:xfrm>
          <a:prstGeom prst="rect">
            <a:avLst/>
          </a:prstGeom>
        </p:spPr>
        <p:txBody>
          <a:bodyPr anchor="t" rtlCol="false" tIns="0" lIns="0" bIns="0" rIns="0">
            <a:spAutoFit/>
          </a:bodyPr>
          <a:lstStyle/>
          <a:p>
            <a:pPr algn="l">
              <a:lnSpc>
                <a:spcPts val="2800"/>
              </a:lnSpc>
            </a:pPr>
            <a:r>
              <a:rPr lang="en-US" sz="2000">
                <a:solidFill>
                  <a:srgbClr val="000000"/>
                </a:solidFill>
                <a:latin typeface="Niveau Grotesk"/>
                <a:ea typeface="Niveau Grotesk"/>
                <a:cs typeface="Niveau Grotesk"/>
                <a:sym typeface="Niveau Grotesk"/>
              </a:rPr>
              <a:t>We curate products that align with your brand, audience, and use cases—so every item feels intentional, not random.</a:t>
            </a:r>
          </a:p>
        </p:txBody>
      </p:sp>
      <p:sp>
        <p:nvSpPr>
          <p:cNvPr name="TextBox 35" id="35"/>
          <p:cNvSpPr txBox="true"/>
          <p:nvPr/>
        </p:nvSpPr>
        <p:spPr>
          <a:xfrm rot="0">
            <a:off x="5340421" y="5174107"/>
            <a:ext cx="3562350" cy="1768475"/>
          </a:xfrm>
          <a:prstGeom prst="rect">
            <a:avLst/>
          </a:prstGeom>
        </p:spPr>
        <p:txBody>
          <a:bodyPr anchor="t" rtlCol="false" tIns="0" lIns="0" bIns="0" rIns="0">
            <a:spAutoFit/>
          </a:bodyPr>
          <a:lstStyle/>
          <a:p>
            <a:pPr algn="l">
              <a:lnSpc>
                <a:spcPts val="2800"/>
              </a:lnSpc>
            </a:pPr>
            <a:r>
              <a:rPr lang="en-US" sz="2000">
                <a:solidFill>
                  <a:srgbClr val="000000"/>
                </a:solidFill>
                <a:latin typeface="Niveau Grotesk"/>
                <a:ea typeface="Niveau Grotesk"/>
                <a:cs typeface="Niveau Grotesk"/>
                <a:sym typeface="Niveau Grotesk"/>
              </a:rPr>
              <a:t>With decoration handled internally, we ensure consistency, accuracy, and quality across every order.</a:t>
            </a:r>
          </a:p>
          <a:p>
            <a:pPr algn="l">
              <a:lnSpc>
                <a:spcPts val="2800"/>
              </a:lnSpc>
            </a:pPr>
          </a:p>
        </p:txBody>
      </p:sp>
      <p:sp>
        <p:nvSpPr>
          <p:cNvPr name="TextBox 36" id="36"/>
          <p:cNvSpPr txBox="true"/>
          <p:nvPr/>
        </p:nvSpPr>
        <p:spPr>
          <a:xfrm rot="0">
            <a:off x="9652143" y="5174107"/>
            <a:ext cx="3562350" cy="1416050"/>
          </a:xfrm>
          <a:prstGeom prst="rect">
            <a:avLst/>
          </a:prstGeom>
        </p:spPr>
        <p:txBody>
          <a:bodyPr anchor="t" rtlCol="false" tIns="0" lIns="0" bIns="0" rIns="0">
            <a:spAutoFit/>
          </a:bodyPr>
          <a:lstStyle/>
          <a:p>
            <a:pPr algn="l">
              <a:lnSpc>
                <a:spcPts val="2800"/>
              </a:lnSpc>
            </a:pPr>
            <a:r>
              <a:rPr lang="en-US" sz="2000">
                <a:solidFill>
                  <a:srgbClr val="000000"/>
                </a:solidFill>
                <a:latin typeface="Niveau Grotesk"/>
                <a:ea typeface="Niveau Grotesk"/>
                <a:cs typeface="Niveau Grotesk"/>
                <a:sym typeface="Niveau Grotesk"/>
              </a:rPr>
              <a:t>We manage inventory levels, storage, and replenishment—eliminating the need for your team to track or store products.</a:t>
            </a:r>
          </a:p>
        </p:txBody>
      </p:sp>
      <p:sp>
        <p:nvSpPr>
          <p:cNvPr name="TextBox 37" id="37"/>
          <p:cNvSpPr txBox="true"/>
          <p:nvPr/>
        </p:nvSpPr>
        <p:spPr>
          <a:xfrm rot="0">
            <a:off x="13963864" y="5174107"/>
            <a:ext cx="3562350" cy="1768475"/>
          </a:xfrm>
          <a:prstGeom prst="rect">
            <a:avLst/>
          </a:prstGeom>
        </p:spPr>
        <p:txBody>
          <a:bodyPr anchor="t" rtlCol="false" tIns="0" lIns="0" bIns="0" rIns="0">
            <a:spAutoFit/>
          </a:bodyPr>
          <a:lstStyle/>
          <a:p>
            <a:pPr algn="l">
              <a:lnSpc>
                <a:spcPts val="2800"/>
              </a:lnSpc>
            </a:pPr>
            <a:r>
              <a:rPr lang="en-US" sz="2000">
                <a:solidFill>
                  <a:srgbClr val="000000"/>
                </a:solidFill>
                <a:latin typeface="Niveau Grotesk"/>
                <a:ea typeface="Niveau Grotesk"/>
                <a:cs typeface="Niveau Grotesk"/>
                <a:sym typeface="Niveau Grotesk"/>
              </a:rPr>
              <a:t>From individual shipments to large-scale rollouts, we handle pick, pack, and delivery so your products get where they need to go—on time and on brand.</a:t>
            </a:r>
          </a:p>
        </p:txBody>
      </p:sp>
      <p:sp>
        <p:nvSpPr>
          <p:cNvPr name="TextBox 38" id="38"/>
          <p:cNvSpPr txBox="true"/>
          <p:nvPr/>
        </p:nvSpPr>
        <p:spPr>
          <a:xfrm rot="0">
            <a:off x="2457925" y="2061749"/>
            <a:ext cx="13770256" cy="869950"/>
          </a:xfrm>
          <a:prstGeom prst="rect">
            <a:avLst/>
          </a:prstGeom>
        </p:spPr>
        <p:txBody>
          <a:bodyPr anchor="t" rtlCol="false" tIns="0" lIns="0" bIns="0" rIns="0">
            <a:spAutoFit/>
          </a:bodyPr>
          <a:lstStyle/>
          <a:p>
            <a:pPr algn="ctr">
              <a:lnSpc>
                <a:spcPts val="3499"/>
              </a:lnSpc>
              <a:spcBef>
                <a:spcPct val="0"/>
              </a:spcBef>
            </a:pPr>
            <a:r>
              <a:rPr lang="en-US" sz="2499">
                <a:solidFill>
                  <a:srgbClr val="2C2C2C"/>
                </a:solidFill>
                <a:latin typeface="Niveau Grotesk"/>
                <a:ea typeface="Niveau Grotesk"/>
                <a:cs typeface="Niveau Grotesk"/>
                <a:sym typeface="Niveau Grotesk"/>
              </a:rPr>
              <a:t>A swag store with</a:t>
            </a:r>
            <a:r>
              <a:rPr lang="en-US" sz="2499">
                <a:solidFill>
                  <a:srgbClr val="2C2C2C"/>
                </a:solidFill>
                <a:latin typeface="Niveau Grotesk"/>
                <a:ea typeface="Niveau Grotesk"/>
                <a:cs typeface="Niveau Grotesk"/>
                <a:sym typeface="Niveau Grotesk"/>
              </a:rPr>
              <a:t>out support is just another tool to manage. We handle the infrastructure behind it so your team doesn’t have to.</a:t>
            </a:r>
          </a:p>
        </p:txBody>
      </p:sp>
      <p:grpSp>
        <p:nvGrpSpPr>
          <p:cNvPr name="Group 39" id="39"/>
          <p:cNvGrpSpPr/>
          <p:nvPr/>
        </p:nvGrpSpPr>
        <p:grpSpPr>
          <a:xfrm rot="0">
            <a:off x="16639815" y="3891909"/>
            <a:ext cx="1200871" cy="1148125"/>
            <a:chOff x="0" y="0"/>
            <a:chExt cx="572317" cy="547180"/>
          </a:xfrm>
        </p:grpSpPr>
        <p:sp>
          <p:nvSpPr>
            <p:cNvPr name="Freeform 40" id="40"/>
            <p:cNvSpPr/>
            <p:nvPr/>
          </p:nvSpPr>
          <p:spPr>
            <a:xfrm flipH="false" flipV="false" rot="0">
              <a:off x="0" y="0"/>
              <a:ext cx="572317" cy="547180"/>
            </a:xfrm>
            <a:custGeom>
              <a:avLst/>
              <a:gdLst/>
              <a:ahLst/>
              <a:cxnLst/>
              <a:rect r="r" b="b" t="t" l="l"/>
              <a:pathLst>
                <a:path h="547180" w="572317">
                  <a:moveTo>
                    <a:pt x="203200" y="0"/>
                  </a:moveTo>
                  <a:lnTo>
                    <a:pt x="572317" y="0"/>
                  </a:lnTo>
                  <a:lnTo>
                    <a:pt x="369117" y="547180"/>
                  </a:lnTo>
                  <a:lnTo>
                    <a:pt x="0" y="547180"/>
                  </a:lnTo>
                  <a:lnTo>
                    <a:pt x="203200" y="0"/>
                  </a:lnTo>
                  <a:close/>
                </a:path>
              </a:pathLst>
            </a:custGeom>
            <a:solidFill>
              <a:srgbClr val="FFFFFF"/>
            </a:solidFill>
          </p:spPr>
        </p:sp>
        <p:sp>
          <p:nvSpPr>
            <p:cNvPr name="TextBox 41" id="41"/>
            <p:cNvSpPr txBox="true"/>
            <p:nvPr/>
          </p:nvSpPr>
          <p:spPr>
            <a:xfrm>
              <a:off x="101600" y="-57150"/>
              <a:ext cx="369117" cy="604330"/>
            </a:xfrm>
            <a:prstGeom prst="rect">
              <a:avLst/>
            </a:prstGeom>
          </p:spPr>
          <p:txBody>
            <a:bodyPr anchor="ctr" rtlCol="false" tIns="50800" lIns="50800" bIns="50800" rIns="50800"/>
            <a:lstStyle/>
            <a:p>
              <a:pPr algn="ctr">
                <a:lnSpc>
                  <a:spcPts val="2520"/>
                </a:lnSpc>
              </a:pP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3430250" y="0"/>
            <a:ext cx="4857750" cy="10287000"/>
            <a:chOff x="0" y="0"/>
            <a:chExt cx="752593" cy="1593725"/>
          </a:xfrm>
        </p:grpSpPr>
        <p:sp>
          <p:nvSpPr>
            <p:cNvPr name="Freeform 3" id="3"/>
            <p:cNvSpPr/>
            <p:nvPr/>
          </p:nvSpPr>
          <p:spPr>
            <a:xfrm flipH="false" flipV="false" rot="0">
              <a:off x="0" y="0"/>
              <a:ext cx="752593" cy="1593725"/>
            </a:xfrm>
            <a:custGeom>
              <a:avLst/>
              <a:gdLst/>
              <a:ahLst/>
              <a:cxnLst/>
              <a:rect r="r" b="b" t="t" l="l"/>
              <a:pathLst>
                <a:path h="1593725" w="752593">
                  <a:moveTo>
                    <a:pt x="0" y="0"/>
                  </a:moveTo>
                  <a:lnTo>
                    <a:pt x="752593" y="0"/>
                  </a:lnTo>
                  <a:lnTo>
                    <a:pt x="752593" y="1593725"/>
                  </a:lnTo>
                  <a:lnTo>
                    <a:pt x="0" y="1593725"/>
                  </a:lnTo>
                  <a:close/>
                </a:path>
              </a:pathLst>
            </a:custGeom>
            <a:blipFill>
              <a:blip r:embed="rId2"/>
              <a:stretch>
                <a:fillRect l="-145420" t="0" r="-145420" b="0"/>
              </a:stretch>
            </a:blipFill>
          </p:spPr>
        </p:sp>
      </p:grpSp>
      <p:grpSp>
        <p:nvGrpSpPr>
          <p:cNvPr name="Group 4" id="4"/>
          <p:cNvGrpSpPr/>
          <p:nvPr/>
        </p:nvGrpSpPr>
        <p:grpSpPr>
          <a:xfrm rot="0">
            <a:off x="1028700" y="1028700"/>
            <a:ext cx="10742800" cy="1369457"/>
            <a:chOff x="0" y="0"/>
            <a:chExt cx="14323734" cy="1825942"/>
          </a:xfrm>
        </p:grpSpPr>
        <p:sp>
          <p:nvSpPr>
            <p:cNvPr name="Freeform 5" id="5"/>
            <p:cNvSpPr/>
            <p:nvPr/>
          </p:nvSpPr>
          <p:spPr>
            <a:xfrm flipH="true" flipV="true" rot="0">
              <a:off x="0" y="0"/>
              <a:ext cx="14323734" cy="1825942"/>
            </a:xfrm>
            <a:custGeom>
              <a:avLst/>
              <a:gdLst/>
              <a:ahLst/>
              <a:cxnLst/>
              <a:rect r="r" b="b" t="t" l="l"/>
              <a:pathLst>
                <a:path h="1825942" w="14323734">
                  <a:moveTo>
                    <a:pt x="14323734" y="1825942"/>
                  </a:moveTo>
                  <a:lnTo>
                    <a:pt x="0" y="1825942"/>
                  </a:lnTo>
                  <a:lnTo>
                    <a:pt x="0" y="0"/>
                  </a:lnTo>
                  <a:lnTo>
                    <a:pt x="14323734" y="0"/>
                  </a:lnTo>
                  <a:lnTo>
                    <a:pt x="14323734" y="1825942"/>
                  </a:lnTo>
                  <a:close/>
                </a:path>
              </a:pathLst>
            </a:custGeom>
            <a:blipFill>
              <a:blip r:embed="rId3">
                <a:extLst>
                  <a:ext uri="{96DAC541-7B7A-43D3-8B79-37D633B846F1}">
                    <asvg:svgBlip xmlns:asvg="http://schemas.microsoft.com/office/drawing/2016/SVG/main" r:embed="rId4"/>
                  </a:ext>
                </a:extLst>
              </a:blip>
              <a:stretch>
                <a:fillRect l="0" t="-16188" r="0" b="-16188"/>
              </a:stretch>
            </a:blipFill>
          </p:spPr>
        </p:sp>
        <p:sp>
          <p:nvSpPr>
            <p:cNvPr name="TextBox 6" id="6"/>
            <p:cNvSpPr txBox="true"/>
            <p:nvPr/>
          </p:nvSpPr>
          <p:spPr>
            <a:xfrm rot="0">
              <a:off x="514059" y="303371"/>
              <a:ext cx="12608921" cy="1219200"/>
            </a:xfrm>
            <a:prstGeom prst="rect">
              <a:avLst/>
            </a:prstGeom>
          </p:spPr>
          <p:txBody>
            <a:bodyPr anchor="t" rtlCol="false" tIns="0" lIns="0" bIns="0" rIns="0">
              <a:spAutoFit/>
            </a:bodyPr>
            <a:lstStyle/>
            <a:p>
              <a:pPr algn="l">
                <a:lnSpc>
                  <a:spcPts val="7200"/>
                </a:lnSpc>
              </a:pPr>
              <a:r>
                <a:rPr lang="en-US" sz="6000" b="true">
                  <a:solidFill>
                    <a:srgbClr val="FFFFFF"/>
                  </a:solidFill>
                  <a:latin typeface="Open Sans Bold"/>
                  <a:ea typeface="Open Sans Bold"/>
                  <a:cs typeface="Open Sans Bold"/>
                  <a:sym typeface="Open Sans Bold"/>
                </a:rPr>
                <a:t>Control Without Friction</a:t>
              </a:r>
            </a:p>
          </p:txBody>
        </p:sp>
      </p:grpSp>
      <p:sp>
        <p:nvSpPr>
          <p:cNvPr name="TextBox 7" id="7"/>
          <p:cNvSpPr txBox="true"/>
          <p:nvPr/>
        </p:nvSpPr>
        <p:spPr>
          <a:xfrm rot="0">
            <a:off x="1028700" y="2888019"/>
            <a:ext cx="10474980" cy="1758950"/>
          </a:xfrm>
          <a:prstGeom prst="rect">
            <a:avLst/>
          </a:prstGeom>
        </p:spPr>
        <p:txBody>
          <a:bodyPr anchor="t" rtlCol="false" tIns="0" lIns="0" bIns="0" rIns="0">
            <a:spAutoFit/>
          </a:bodyPr>
          <a:lstStyle/>
          <a:p>
            <a:pPr algn="l">
              <a:lnSpc>
                <a:spcPts val="2799"/>
              </a:lnSpc>
            </a:pPr>
            <a:r>
              <a:rPr lang="en-US" sz="1999">
                <a:solidFill>
                  <a:srgbClr val="000000"/>
                </a:solidFill>
                <a:latin typeface="Niveau Grotesk"/>
                <a:ea typeface="Niveau Grotesk"/>
                <a:cs typeface="Niveau Grotesk"/>
                <a:sym typeface="Niveau Grotesk"/>
              </a:rPr>
              <a:t>A great swag program shouldn’t force you to choose between ease of use and organizational control—but too often, it does. Our swag stores are designed to strike the right balance, giving employees a simple, intuitive ordering experience while providing leadership with the structure, visibility, and budget control needed to keep everything aligned—without adding friction to the process.</a:t>
            </a:r>
          </a:p>
        </p:txBody>
      </p:sp>
      <p:sp>
        <p:nvSpPr>
          <p:cNvPr name="Freeform 8" id="8"/>
          <p:cNvSpPr/>
          <p:nvPr/>
        </p:nvSpPr>
        <p:spPr>
          <a:xfrm flipH="true" flipV="true" rot="0">
            <a:off x="487276" y="5587362"/>
            <a:ext cx="4256174" cy="718229"/>
          </a:xfrm>
          <a:custGeom>
            <a:avLst/>
            <a:gdLst/>
            <a:ahLst/>
            <a:cxnLst/>
            <a:rect r="r" b="b" t="t" l="l"/>
            <a:pathLst>
              <a:path h="718229" w="4256174">
                <a:moveTo>
                  <a:pt x="4256174" y="718229"/>
                </a:moveTo>
                <a:lnTo>
                  <a:pt x="0" y="718229"/>
                </a:lnTo>
                <a:lnTo>
                  <a:pt x="0" y="0"/>
                </a:lnTo>
                <a:lnTo>
                  <a:pt x="4256174" y="0"/>
                </a:lnTo>
                <a:lnTo>
                  <a:pt x="4256174" y="718229"/>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9" id="9"/>
          <p:cNvSpPr txBox="true"/>
          <p:nvPr/>
        </p:nvSpPr>
        <p:spPr>
          <a:xfrm rot="0">
            <a:off x="1028700" y="5715984"/>
            <a:ext cx="3714750" cy="419100"/>
          </a:xfrm>
          <a:prstGeom prst="rect">
            <a:avLst/>
          </a:prstGeom>
        </p:spPr>
        <p:txBody>
          <a:bodyPr anchor="t" rtlCol="false" tIns="0" lIns="0" bIns="0" rIns="0">
            <a:spAutoFit/>
          </a:bodyPr>
          <a:lstStyle/>
          <a:p>
            <a:pPr algn="l">
              <a:lnSpc>
                <a:spcPts val="3360"/>
              </a:lnSpc>
            </a:pPr>
            <a:r>
              <a:rPr lang="en-US" sz="2800" b="true">
                <a:solidFill>
                  <a:srgbClr val="FFFFFF"/>
                </a:solidFill>
                <a:latin typeface="Open Sans Semi-Bold"/>
                <a:ea typeface="Open Sans Semi-Bold"/>
                <a:cs typeface="Open Sans Semi-Bold"/>
                <a:sym typeface="Open Sans Semi-Bold"/>
              </a:rPr>
              <a:t>Employees Get:</a:t>
            </a:r>
          </a:p>
        </p:txBody>
      </p:sp>
      <p:sp>
        <p:nvSpPr>
          <p:cNvPr name="TextBox 10" id="10"/>
          <p:cNvSpPr txBox="true"/>
          <p:nvPr/>
        </p:nvSpPr>
        <p:spPr>
          <a:xfrm rot="0">
            <a:off x="487276" y="6284250"/>
            <a:ext cx="3714750" cy="1758950"/>
          </a:xfrm>
          <a:prstGeom prst="rect">
            <a:avLst/>
          </a:prstGeom>
        </p:spPr>
        <p:txBody>
          <a:bodyPr anchor="t" rtlCol="false" tIns="0" lIns="0" bIns="0" rIns="0">
            <a:spAutoFit/>
          </a:bodyPr>
          <a:lstStyle/>
          <a:p>
            <a:pPr algn="l" marL="431799" indent="-215899" lvl="1">
              <a:lnSpc>
                <a:spcPts val="2799"/>
              </a:lnSpc>
              <a:buFont typeface="Arial"/>
              <a:buChar char="•"/>
            </a:pPr>
            <a:r>
              <a:rPr lang="en-US" sz="1999">
                <a:solidFill>
                  <a:srgbClr val="000000"/>
                </a:solidFill>
                <a:latin typeface="Niveau Grotesk"/>
                <a:ea typeface="Niveau Grotesk"/>
                <a:cs typeface="Niveau Grotesk"/>
                <a:sym typeface="Niveau Grotesk"/>
              </a:rPr>
              <a:t>A simple, familiar ordering experience</a:t>
            </a:r>
          </a:p>
          <a:p>
            <a:pPr algn="l" marL="431799" indent="-215899" lvl="1">
              <a:lnSpc>
                <a:spcPts val="2799"/>
              </a:lnSpc>
              <a:buFont typeface="Arial"/>
              <a:buChar char="•"/>
            </a:pPr>
            <a:r>
              <a:rPr lang="en-US" sz="1999">
                <a:solidFill>
                  <a:srgbClr val="000000"/>
                </a:solidFill>
                <a:latin typeface="Niveau Grotesk"/>
                <a:ea typeface="Niveau Grotesk"/>
                <a:cs typeface="Niveau Grotesk"/>
                <a:sym typeface="Niveau Grotesk"/>
              </a:rPr>
              <a:t>Access to what they actually need</a:t>
            </a:r>
          </a:p>
          <a:p>
            <a:pPr algn="l">
              <a:lnSpc>
                <a:spcPts val="2799"/>
              </a:lnSpc>
            </a:pPr>
          </a:p>
        </p:txBody>
      </p:sp>
      <p:sp>
        <p:nvSpPr>
          <p:cNvPr name="Freeform 11" id="11"/>
          <p:cNvSpPr/>
          <p:nvPr/>
        </p:nvSpPr>
        <p:spPr>
          <a:xfrm flipH="true" flipV="true" rot="0">
            <a:off x="5597028" y="5566419"/>
            <a:ext cx="4256174" cy="718229"/>
          </a:xfrm>
          <a:custGeom>
            <a:avLst/>
            <a:gdLst/>
            <a:ahLst/>
            <a:cxnLst/>
            <a:rect r="r" b="b" t="t" l="l"/>
            <a:pathLst>
              <a:path h="718229" w="4256174">
                <a:moveTo>
                  <a:pt x="4256174" y="718230"/>
                </a:moveTo>
                <a:lnTo>
                  <a:pt x="0" y="718230"/>
                </a:lnTo>
                <a:lnTo>
                  <a:pt x="0" y="0"/>
                </a:lnTo>
                <a:lnTo>
                  <a:pt x="4256174" y="0"/>
                </a:lnTo>
                <a:lnTo>
                  <a:pt x="4256174" y="71823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2" id="12"/>
          <p:cNvSpPr txBox="true"/>
          <p:nvPr/>
        </p:nvSpPr>
        <p:spPr>
          <a:xfrm rot="0">
            <a:off x="5867740" y="5715984"/>
            <a:ext cx="3714750" cy="419100"/>
          </a:xfrm>
          <a:prstGeom prst="rect">
            <a:avLst/>
          </a:prstGeom>
        </p:spPr>
        <p:txBody>
          <a:bodyPr anchor="t" rtlCol="false" tIns="0" lIns="0" bIns="0" rIns="0">
            <a:spAutoFit/>
          </a:bodyPr>
          <a:lstStyle/>
          <a:p>
            <a:pPr algn="l">
              <a:lnSpc>
                <a:spcPts val="3360"/>
              </a:lnSpc>
            </a:pPr>
            <a:r>
              <a:rPr lang="en-US" sz="2800" b="true">
                <a:solidFill>
                  <a:srgbClr val="FFFFFF"/>
                </a:solidFill>
                <a:latin typeface="Open Sans Semi-Bold"/>
                <a:ea typeface="Open Sans Semi-Bold"/>
                <a:cs typeface="Open Sans Semi-Bold"/>
                <a:sym typeface="Open Sans Semi-Bold"/>
              </a:rPr>
              <a:t>Leadership Gets:</a:t>
            </a:r>
          </a:p>
        </p:txBody>
      </p:sp>
      <p:sp>
        <p:nvSpPr>
          <p:cNvPr name="TextBox 13" id="13"/>
          <p:cNvSpPr txBox="true"/>
          <p:nvPr/>
        </p:nvSpPr>
        <p:spPr>
          <a:xfrm rot="0">
            <a:off x="5597028" y="6284250"/>
            <a:ext cx="3714750" cy="2463800"/>
          </a:xfrm>
          <a:prstGeom prst="rect">
            <a:avLst/>
          </a:prstGeom>
        </p:spPr>
        <p:txBody>
          <a:bodyPr anchor="t" rtlCol="false" tIns="0" lIns="0" bIns="0" rIns="0">
            <a:spAutoFit/>
          </a:bodyPr>
          <a:lstStyle/>
          <a:p>
            <a:pPr algn="l" marL="431799" indent="-215899" lvl="1">
              <a:lnSpc>
                <a:spcPts val="2799"/>
              </a:lnSpc>
              <a:buFont typeface="Arial"/>
              <a:buChar char="•"/>
            </a:pPr>
            <a:r>
              <a:rPr lang="en-US" sz="1999">
                <a:solidFill>
                  <a:srgbClr val="000000"/>
                </a:solidFill>
                <a:latin typeface="Niveau Grotesk"/>
                <a:ea typeface="Niveau Grotesk"/>
                <a:cs typeface="Niveau Grotesk"/>
                <a:sym typeface="Niveau Grotesk"/>
              </a:rPr>
              <a:t>Budget controls and approval workflows</a:t>
            </a:r>
          </a:p>
          <a:p>
            <a:pPr algn="l" marL="431799" indent="-215899" lvl="1">
              <a:lnSpc>
                <a:spcPts val="2799"/>
              </a:lnSpc>
              <a:buFont typeface="Arial"/>
              <a:buChar char="•"/>
            </a:pPr>
            <a:r>
              <a:rPr lang="en-US" sz="1999">
                <a:solidFill>
                  <a:srgbClr val="000000"/>
                </a:solidFill>
                <a:latin typeface="Niveau Grotesk"/>
                <a:ea typeface="Niveau Grotesk"/>
                <a:cs typeface="Niveau Grotesk"/>
                <a:sym typeface="Niveau Grotesk"/>
              </a:rPr>
              <a:t>Reporting on spend and usage</a:t>
            </a:r>
          </a:p>
          <a:p>
            <a:pPr algn="l" marL="431799" indent="-215899" lvl="1">
              <a:lnSpc>
                <a:spcPts val="2799"/>
              </a:lnSpc>
              <a:buFont typeface="Arial"/>
              <a:buChar char="•"/>
            </a:pPr>
            <a:r>
              <a:rPr lang="en-US" sz="1999">
                <a:solidFill>
                  <a:srgbClr val="000000"/>
                </a:solidFill>
                <a:latin typeface="Niveau Grotesk"/>
                <a:ea typeface="Niveau Grotesk"/>
                <a:cs typeface="Niveau Grotesk"/>
                <a:sym typeface="Niveau Grotesk"/>
              </a:rPr>
              <a:t>Confidence in brand consistency</a:t>
            </a:r>
          </a:p>
          <a:p>
            <a:pPr algn="l">
              <a:lnSpc>
                <a:spcPts val="2799"/>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2888" t="0" r="-12888" b="0"/>
            </a:stretch>
          </a:blipFill>
        </p:spPr>
      </p:sp>
      <p:sp>
        <p:nvSpPr>
          <p:cNvPr name="Freeform 3" id="3"/>
          <p:cNvSpPr/>
          <p:nvPr/>
        </p:nvSpPr>
        <p:spPr>
          <a:xfrm flipH="false" flipV="false" rot="0">
            <a:off x="0" y="9913938"/>
            <a:ext cx="18288000" cy="4927049"/>
          </a:xfrm>
          <a:custGeom>
            <a:avLst/>
            <a:gdLst/>
            <a:ahLst/>
            <a:cxnLst/>
            <a:rect r="r" b="b" t="t" l="l"/>
            <a:pathLst>
              <a:path h="4927049" w="18288000">
                <a:moveTo>
                  <a:pt x="0" y="0"/>
                </a:moveTo>
                <a:lnTo>
                  <a:pt x="18288000" y="0"/>
                </a:lnTo>
                <a:lnTo>
                  <a:pt x="18288000" y="4927049"/>
                </a:lnTo>
                <a:lnTo>
                  <a:pt x="0" y="4927049"/>
                </a:lnTo>
                <a:lnTo>
                  <a:pt x="0" y="0"/>
                </a:lnTo>
                <a:close/>
              </a:path>
            </a:pathLst>
          </a:custGeom>
          <a:blipFill>
            <a:blip r:embed="rId3">
              <a:extLst>
                <a:ext uri="{96DAC541-7B7A-43D3-8B79-37D633B846F1}">
                  <asvg:svgBlip xmlns:asvg="http://schemas.microsoft.com/office/drawing/2016/SVG/main" r:embed="rId4"/>
                </a:ext>
              </a:extLst>
            </a:blip>
            <a:stretch>
              <a:fillRect l="0" t="-196940" r="0" b="0"/>
            </a:stretch>
          </a:blipFill>
        </p:spPr>
      </p:sp>
      <p:grpSp>
        <p:nvGrpSpPr>
          <p:cNvPr name="Group 4" id="4"/>
          <p:cNvGrpSpPr/>
          <p:nvPr/>
        </p:nvGrpSpPr>
        <p:grpSpPr>
          <a:xfrm rot="5400000">
            <a:off x="1326482" y="3593879"/>
            <a:ext cx="1488205" cy="3676195"/>
            <a:chOff x="0" y="0"/>
            <a:chExt cx="435032" cy="1074625"/>
          </a:xfrm>
        </p:grpSpPr>
        <p:sp>
          <p:nvSpPr>
            <p:cNvPr name="Freeform 5" id="5"/>
            <p:cNvSpPr/>
            <p:nvPr/>
          </p:nvSpPr>
          <p:spPr>
            <a:xfrm flipH="false" flipV="false" rot="0">
              <a:off x="0" y="0"/>
              <a:ext cx="435032" cy="1074625"/>
            </a:xfrm>
            <a:custGeom>
              <a:avLst/>
              <a:gdLst/>
              <a:ahLst/>
              <a:cxnLst/>
              <a:rect r="r" b="b" t="t" l="l"/>
              <a:pathLst>
                <a:path h="1074625" w="435032">
                  <a:moveTo>
                    <a:pt x="0" y="0"/>
                  </a:moveTo>
                  <a:lnTo>
                    <a:pt x="435032" y="0"/>
                  </a:lnTo>
                  <a:lnTo>
                    <a:pt x="435032" y="1074625"/>
                  </a:lnTo>
                  <a:lnTo>
                    <a:pt x="0" y="1074625"/>
                  </a:lnTo>
                  <a:close/>
                </a:path>
              </a:pathLst>
            </a:custGeom>
            <a:solidFill>
              <a:srgbClr val="977CC5"/>
            </a:solidFill>
          </p:spPr>
        </p:sp>
        <p:sp>
          <p:nvSpPr>
            <p:cNvPr name="TextBox 6" id="6"/>
            <p:cNvSpPr txBox="true"/>
            <p:nvPr/>
          </p:nvSpPr>
          <p:spPr>
            <a:xfrm>
              <a:off x="0" y="-85725"/>
              <a:ext cx="435032" cy="1160350"/>
            </a:xfrm>
            <a:prstGeom prst="rect">
              <a:avLst/>
            </a:prstGeom>
          </p:spPr>
          <p:txBody>
            <a:bodyPr anchor="ctr" rtlCol="false" tIns="50800" lIns="50800" bIns="50800" rIns="50800"/>
            <a:lstStyle/>
            <a:p>
              <a:pPr algn="ctr">
                <a:lnSpc>
                  <a:spcPts val="3766"/>
                </a:lnSpc>
              </a:pPr>
            </a:p>
          </p:txBody>
        </p:sp>
      </p:grpSp>
      <p:sp>
        <p:nvSpPr>
          <p:cNvPr name="TextBox 7" id="7"/>
          <p:cNvSpPr txBox="true"/>
          <p:nvPr/>
        </p:nvSpPr>
        <p:spPr>
          <a:xfrm rot="0">
            <a:off x="565218" y="5035499"/>
            <a:ext cx="3019008" cy="754855"/>
          </a:xfrm>
          <a:prstGeom prst="rect">
            <a:avLst/>
          </a:prstGeom>
        </p:spPr>
        <p:txBody>
          <a:bodyPr anchor="t" rtlCol="false" tIns="0" lIns="0" bIns="0" rIns="0">
            <a:spAutoFit/>
          </a:bodyPr>
          <a:lstStyle/>
          <a:p>
            <a:pPr algn="l">
              <a:lnSpc>
                <a:spcPts val="3065"/>
              </a:lnSpc>
            </a:pPr>
            <a:r>
              <a:rPr lang="en-US" sz="2189" b="true">
                <a:solidFill>
                  <a:srgbClr val="FFFFFF"/>
                </a:solidFill>
                <a:latin typeface="Open Sans Bold"/>
                <a:ea typeface="Open Sans Bold"/>
                <a:cs typeface="Open Sans Bold"/>
                <a:sym typeface="Open Sans Bold"/>
              </a:rPr>
              <a:t>Familiar Buying Experience</a:t>
            </a:r>
          </a:p>
        </p:txBody>
      </p:sp>
      <p:grpSp>
        <p:nvGrpSpPr>
          <p:cNvPr name="Group 8" id="8"/>
          <p:cNvGrpSpPr/>
          <p:nvPr/>
        </p:nvGrpSpPr>
        <p:grpSpPr>
          <a:xfrm rot="5400000">
            <a:off x="4837343" y="3034522"/>
            <a:ext cx="1488205" cy="4009497"/>
            <a:chOff x="0" y="0"/>
            <a:chExt cx="435032" cy="1172056"/>
          </a:xfrm>
        </p:grpSpPr>
        <p:sp>
          <p:nvSpPr>
            <p:cNvPr name="Freeform 9" id="9"/>
            <p:cNvSpPr/>
            <p:nvPr/>
          </p:nvSpPr>
          <p:spPr>
            <a:xfrm flipH="false" flipV="false" rot="0">
              <a:off x="0" y="0"/>
              <a:ext cx="435032" cy="1172056"/>
            </a:xfrm>
            <a:custGeom>
              <a:avLst/>
              <a:gdLst/>
              <a:ahLst/>
              <a:cxnLst/>
              <a:rect r="r" b="b" t="t" l="l"/>
              <a:pathLst>
                <a:path h="1172056" w="435032">
                  <a:moveTo>
                    <a:pt x="0" y="0"/>
                  </a:moveTo>
                  <a:lnTo>
                    <a:pt x="435032" y="0"/>
                  </a:lnTo>
                  <a:lnTo>
                    <a:pt x="435032" y="1172056"/>
                  </a:lnTo>
                  <a:lnTo>
                    <a:pt x="0" y="1172056"/>
                  </a:lnTo>
                  <a:close/>
                </a:path>
              </a:pathLst>
            </a:custGeom>
            <a:solidFill>
              <a:srgbClr val="FFA478"/>
            </a:solidFill>
          </p:spPr>
        </p:sp>
        <p:sp>
          <p:nvSpPr>
            <p:cNvPr name="TextBox 10" id="10"/>
            <p:cNvSpPr txBox="true"/>
            <p:nvPr/>
          </p:nvSpPr>
          <p:spPr>
            <a:xfrm>
              <a:off x="0" y="-85725"/>
              <a:ext cx="435032" cy="1257781"/>
            </a:xfrm>
            <a:prstGeom prst="rect">
              <a:avLst/>
            </a:prstGeom>
          </p:spPr>
          <p:txBody>
            <a:bodyPr anchor="ctr" rtlCol="false" tIns="50800" lIns="50800" bIns="50800" rIns="50800"/>
            <a:lstStyle/>
            <a:p>
              <a:pPr algn="ctr">
                <a:lnSpc>
                  <a:spcPts val="3766"/>
                </a:lnSpc>
              </a:pPr>
            </a:p>
          </p:txBody>
        </p:sp>
      </p:grpSp>
      <p:sp>
        <p:nvSpPr>
          <p:cNvPr name="TextBox 11" id="11"/>
          <p:cNvSpPr txBox="true"/>
          <p:nvPr/>
        </p:nvSpPr>
        <p:spPr>
          <a:xfrm rot="0">
            <a:off x="4242730" y="4642794"/>
            <a:ext cx="3019008" cy="754855"/>
          </a:xfrm>
          <a:prstGeom prst="rect">
            <a:avLst/>
          </a:prstGeom>
        </p:spPr>
        <p:txBody>
          <a:bodyPr anchor="t" rtlCol="false" tIns="0" lIns="0" bIns="0" rIns="0">
            <a:spAutoFit/>
          </a:bodyPr>
          <a:lstStyle/>
          <a:p>
            <a:pPr algn="l">
              <a:lnSpc>
                <a:spcPts val="3065"/>
              </a:lnSpc>
            </a:pPr>
            <a:r>
              <a:rPr lang="en-US" sz="2189" b="true">
                <a:solidFill>
                  <a:srgbClr val="FFFFFF"/>
                </a:solidFill>
                <a:latin typeface="Open Sans Bold"/>
                <a:ea typeface="Open Sans Bold"/>
                <a:cs typeface="Open Sans Bold"/>
                <a:sym typeface="Open Sans Bold"/>
              </a:rPr>
              <a:t>Single Sign On Functionality</a:t>
            </a:r>
          </a:p>
        </p:txBody>
      </p:sp>
      <p:grpSp>
        <p:nvGrpSpPr>
          <p:cNvPr name="Group 12" id="12"/>
          <p:cNvGrpSpPr/>
          <p:nvPr/>
        </p:nvGrpSpPr>
        <p:grpSpPr>
          <a:xfrm rot="5400000">
            <a:off x="8514197" y="2642476"/>
            <a:ext cx="1488205" cy="4008180"/>
            <a:chOff x="0" y="0"/>
            <a:chExt cx="435032" cy="1171671"/>
          </a:xfrm>
        </p:grpSpPr>
        <p:sp>
          <p:nvSpPr>
            <p:cNvPr name="Freeform 13" id="13"/>
            <p:cNvSpPr/>
            <p:nvPr/>
          </p:nvSpPr>
          <p:spPr>
            <a:xfrm flipH="false" flipV="false" rot="0">
              <a:off x="0" y="0"/>
              <a:ext cx="435032" cy="1171671"/>
            </a:xfrm>
            <a:custGeom>
              <a:avLst/>
              <a:gdLst/>
              <a:ahLst/>
              <a:cxnLst/>
              <a:rect r="r" b="b" t="t" l="l"/>
              <a:pathLst>
                <a:path h="1171671" w="435032">
                  <a:moveTo>
                    <a:pt x="0" y="0"/>
                  </a:moveTo>
                  <a:lnTo>
                    <a:pt x="435032" y="0"/>
                  </a:lnTo>
                  <a:lnTo>
                    <a:pt x="435032" y="1171671"/>
                  </a:lnTo>
                  <a:lnTo>
                    <a:pt x="0" y="1171671"/>
                  </a:lnTo>
                  <a:close/>
                </a:path>
              </a:pathLst>
            </a:custGeom>
            <a:solidFill>
              <a:srgbClr val="977CC5"/>
            </a:solidFill>
          </p:spPr>
        </p:sp>
        <p:sp>
          <p:nvSpPr>
            <p:cNvPr name="TextBox 14" id="14"/>
            <p:cNvSpPr txBox="true"/>
            <p:nvPr/>
          </p:nvSpPr>
          <p:spPr>
            <a:xfrm>
              <a:off x="0" y="-85725"/>
              <a:ext cx="435032" cy="1257396"/>
            </a:xfrm>
            <a:prstGeom prst="rect">
              <a:avLst/>
            </a:prstGeom>
          </p:spPr>
          <p:txBody>
            <a:bodyPr anchor="ctr" rtlCol="false" tIns="50800" lIns="50800" bIns="50800" rIns="50800"/>
            <a:lstStyle/>
            <a:p>
              <a:pPr algn="ctr">
                <a:lnSpc>
                  <a:spcPts val="3766"/>
                </a:lnSpc>
              </a:pPr>
            </a:p>
          </p:txBody>
        </p:sp>
      </p:grpSp>
      <p:sp>
        <p:nvSpPr>
          <p:cNvPr name="TextBox 15" id="15"/>
          <p:cNvSpPr txBox="true"/>
          <p:nvPr/>
        </p:nvSpPr>
        <p:spPr>
          <a:xfrm rot="0">
            <a:off x="7918924" y="4250089"/>
            <a:ext cx="3019008" cy="754855"/>
          </a:xfrm>
          <a:prstGeom prst="rect">
            <a:avLst/>
          </a:prstGeom>
        </p:spPr>
        <p:txBody>
          <a:bodyPr anchor="t" rtlCol="false" tIns="0" lIns="0" bIns="0" rIns="0">
            <a:spAutoFit/>
          </a:bodyPr>
          <a:lstStyle/>
          <a:p>
            <a:pPr algn="l">
              <a:lnSpc>
                <a:spcPts val="3065"/>
              </a:lnSpc>
            </a:pPr>
            <a:r>
              <a:rPr lang="en-US" sz="2189" b="true">
                <a:solidFill>
                  <a:srgbClr val="FFFFFF"/>
                </a:solidFill>
                <a:latin typeface="Open Sans Bold"/>
                <a:ea typeface="Open Sans Bold"/>
                <a:cs typeface="Open Sans Bold"/>
                <a:sym typeface="Open Sans Bold"/>
              </a:rPr>
              <a:t>Seamless App</a:t>
            </a:r>
            <a:r>
              <a:rPr lang="en-US" sz="2189" b="true">
                <a:solidFill>
                  <a:srgbClr val="FFFFFF"/>
                </a:solidFill>
                <a:latin typeface="Open Sans Bold"/>
                <a:ea typeface="Open Sans Bold"/>
                <a:cs typeface="Open Sans Bold"/>
                <a:sym typeface="Open Sans Bold"/>
              </a:rPr>
              <a:t>roval Flow</a:t>
            </a:r>
          </a:p>
        </p:txBody>
      </p:sp>
      <p:grpSp>
        <p:nvGrpSpPr>
          <p:cNvPr name="Group 16" id="16"/>
          <p:cNvGrpSpPr/>
          <p:nvPr/>
        </p:nvGrpSpPr>
        <p:grpSpPr>
          <a:xfrm rot="5400000">
            <a:off x="12190392" y="2291078"/>
            <a:ext cx="1488205" cy="4008180"/>
            <a:chOff x="0" y="0"/>
            <a:chExt cx="435032" cy="1171671"/>
          </a:xfrm>
        </p:grpSpPr>
        <p:sp>
          <p:nvSpPr>
            <p:cNvPr name="Freeform 17" id="17"/>
            <p:cNvSpPr/>
            <p:nvPr/>
          </p:nvSpPr>
          <p:spPr>
            <a:xfrm flipH="false" flipV="false" rot="0">
              <a:off x="0" y="0"/>
              <a:ext cx="435032" cy="1171671"/>
            </a:xfrm>
            <a:custGeom>
              <a:avLst/>
              <a:gdLst/>
              <a:ahLst/>
              <a:cxnLst/>
              <a:rect r="r" b="b" t="t" l="l"/>
              <a:pathLst>
                <a:path h="1171671" w="435032">
                  <a:moveTo>
                    <a:pt x="0" y="0"/>
                  </a:moveTo>
                  <a:lnTo>
                    <a:pt x="435032" y="0"/>
                  </a:lnTo>
                  <a:lnTo>
                    <a:pt x="435032" y="1171671"/>
                  </a:lnTo>
                  <a:lnTo>
                    <a:pt x="0" y="1171671"/>
                  </a:lnTo>
                  <a:close/>
                </a:path>
              </a:pathLst>
            </a:custGeom>
            <a:solidFill>
              <a:srgbClr val="FFA478"/>
            </a:solidFill>
          </p:spPr>
        </p:sp>
        <p:sp>
          <p:nvSpPr>
            <p:cNvPr name="TextBox 18" id="18"/>
            <p:cNvSpPr txBox="true"/>
            <p:nvPr/>
          </p:nvSpPr>
          <p:spPr>
            <a:xfrm>
              <a:off x="0" y="-85725"/>
              <a:ext cx="435032" cy="1257396"/>
            </a:xfrm>
            <a:prstGeom prst="rect">
              <a:avLst/>
            </a:prstGeom>
          </p:spPr>
          <p:txBody>
            <a:bodyPr anchor="ctr" rtlCol="false" tIns="50800" lIns="50800" bIns="50800" rIns="50800"/>
            <a:lstStyle/>
            <a:p>
              <a:pPr algn="ctr">
                <a:lnSpc>
                  <a:spcPts val="3766"/>
                </a:lnSpc>
              </a:pPr>
            </a:p>
          </p:txBody>
        </p:sp>
      </p:grpSp>
      <p:sp>
        <p:nvSpPr>
          <p:cNvPr name="Freeform 19" id="19"/>
          <p:cNvSpPr/>
          <p:nvPr/>
        </p:nvSpPr>
        <p:spPr>
          <a:xfrm flipH="true" flipV="false" rot="-9247649">
            <a:off x="1738432" y="3876550"/>
            <a:ext cx="672579" cy="565807"/>
          </a:xfrm>
          <a:custGeom>
            <a:avLst/>
            <a:gdLst/>
            <a:ahLst/>
            <a:cxnLst/>
            <a:rect r="r" b="b" t="t" l="l"/>
            <a:pathLst>
              <a:path h="565807" w="672579">
                <a:moveTo>
                  <a:pt x="672579" y="0"/>
                </a:moveTo>
                <a:lnTo>
                  <a:pt x="0" y="0"/>
                </a:lnTo>
                <a:lnTo>
                  <a:pt x="0" y="565807"/>
                </a:lnTo>
                <a:lnTo>
                  <a:pt x="672579" y="565807"/>
                </a:lnTo>
                <a:lnTo>
                  <a:pt x="672579"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0" id="20"/>
          <p:cNvSpPr/>
          <p:nvPr/>
        </p:nvSpPr>
        <p:spPr>
          <a:xfrm flipH="true" flipV="false" rot="-9247649">
            <a:off x="5245156" y="3483845"/>
            <a:ext cx="672579" cy="565807"/>
          </a:xfrm>
          <a:custGeom>
            <a:avLst/>
            <a:gdLst/>
            <a:ahLst/>
            <a:cxnLst/>
            <a:rect r="r" b="b" t="t" l="l"/>
            <a:pathLst>
              <a:path h="565807" w="672579">
                <a:moveTo>
                  <a:pt x="672580" y="0"/>
                </a:moveTo>
                <a:lnTo>
                  <a:pt x="0" y="0"/>
                </a:lnTo>
                <a:lnTo>
                  <a:pt x="0" y="565808"/>
                </a:lnTo>
                <a:lnTo>
                  <a:pt x="672580" y="565808"/>
                </a:lnTo>
                <a:lnTo>
                  <a:pt x="67258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1" id="21"/>
          <p:cNvSpPr/>
          <p:nvPr/>
        </p:nvSpPr>
        <p:spPr>
          <a:xfrm flipH="true" flipV="false" rot="-9247649">
            <a:off x="8751881" y="3132448"/>
            <a:ext cx="672579" cy="565807"/>
          </a:xfrm>
          <a:custGeom>
            <a:avLst/>
            <a:gdLst/>
            <a:ahLst/>
            <a:cxnLst/>
            <a:rect r="r" b="b" t="t" l="l"/>
            <a:pathLst>
              <a:path h="565807" w="672579">
                <a:moveTo>
                  <a:pt x="672579" y="0"/>
                </a:moveTo>
                <a:lnTo>
                  <a:pt x="0" y="0"/>
                </a:lnTo>
                <a:lnTo>
                  <a:pt x="0" y="565807"/>
                </a:lnTo>
                <a:lnTo>
                  <a:pt x="672579" y="565807"/>
                </a:lnTo>
                <a:lnTo>
                  <a:pt x="672579"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2" id="22"/>
          <p:cNvSpPr/>
          <p:nvPr/>
        </p:nvSpPr>
        <p:spPr>
          <a:xfrm flipH="true" flipV="false" rot="-9247649">
            <a:off x="12258605" y="2781050"/>
            <a:ext cx="672579" cy="565807"/>
          </a:xfrm>
          <a:custGeom>
            <a:avLst/>
            <a:gdLst/>
            <a:ahLst/>
            <a:cxnLst/>
            <a:rect r="r" b="b" t="t" l="l"/>
            <a:pathLst>
              <a:path h="565807" w="672579">
                <a:moveTo>
                  <a:pt x="672579" y="0"/>
                </a:moveTo>
                <a:lnTo>
                  <a:pt x="0" y="0"/>
                </a:lnTo>
                <a:lnTo>
                  <a:pt x="0" y="565807"/>
                </a:lnTo>
                <a:lnTo>
                  <a:pt x="672579" y="565807"/>
                </a:lnTo>
                <a:lnTo>
                  <a:pt x="672579"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3" id="23"/>
          <p:cNvSpPr txBox="true"/>
          <p:nvPr/>
        </p:nvSpPr>
        <p:spPr>
          <a:xfrm rot="0">
            <a:off x="3197255" y="388993"/>
            <a:ext cx="11266455" cy="1943100"/>
          </a:xfrm>
          <a:prstGeom prst="rect">
            <a:avLst/>
          </a:prstGeom>
        </p:spPr>
        <p:txBody>
          <a:bodyPr anchor="t" rtlCol="false" tIns="0" lIns="0" bIns="0" rIns="0">
            <a:spAutoFit/>
          </a:bodyPr>
          <a:lstStyle/>
          <a:p>
            <a:pPr algn="ctr">
              <a:lnSpc>
                <a:spcPts val="7679"/>
              </a:lnSpc>
            </a:pPr>
            <a:r>
              <a:rPr lang="en-US" b="true" sz="6399">
                <a:solidFill>
                  <a:srgbClr val="000000"/>
                </a:solidFill>
                <a:latin typeface="Open Sans Bold"/>
                <a:ea typeface="Open Sans Bold"/>
                <a:cs typeface="Open Sans Bold"/>
                <a:sym typeface="Open Sans Bold"/>
              </a:rPr>
              <a:t>PunchOut: Where Swag Meets Procurement</a:t>
            </a:r>
          </a:p>
        </p:txBody>
      </p:sp>
      <p:sp>
        <p:nvSpPr>
          <p:cNvPr name="TextBox 24" id="24"/>
          <p:cNvSpPr txBox="true"/>
          <p:nvPr/>
        </p:nvSpPr>
        <p:spPr>
          <a:xfrm rot="0">
            <a:off x="564473" y="6621386"/>
            <a:ext cx="3012224" cy="1002955"/>
          </a:xfrm>
          <a:prstGeom prst="rect">
            <a:avLst/>
          </a:prstGeom>
        </p:spPr>
        <p:txBody>
          <a:bodyPr anchor="t" rtlCol="false" tIns="0" lIns="0" bIns="0" rIns="0">
            <a:spAutoFit/>
          </a:bodyPr>
          <a:lstStyle/>
          <a:p>
            <a:pPr algn="l">
              <a:lnSpc>
                <a:spcPts val="2686"/>
              </a:lnSpc>
            </a:pPr>
            <a:r>
              <a:rPr lang="en-US" sz="1919">
                <a:solidFill>
                  <a:srgbClr val="000000"/>
                </a:solidFill>
                <a:latin typeface="Niveau Grotesk"/>
                <a:ea typeface="Niveau Grotesk"/>
                <a:cs typeface="Niveau Grotesk"/>
                <a:sym typeface="Niveau Grotesk"/>
              </a:rPr>
              <a:t>Employees access swag through systems they already use</a:t>
            </a:r>
          </a:p>
        </p:txBody>
      </p:sp>
      <p:sp>
        <p:nvSpPr>
          <p:cNvPr name="TextBox 25" id="25"/>
          <p:cNvSpPr txBox="true"/>
          <p:nvPr/>
        </p:nvSpPr>
        <p:spPr>
          <a:xfrm rot="0">
            <a:off x="4241985" y="6228681"/>
            <a:ext cx="3012224" cy="333572"/>
          </a:xfrm>
          <a:prstGeom prst="rect">
            <a:avLst/>
          </a:prstGeom>
        </p:spPr>
        <p:txBody>
          <a:bodyPr anchor="t" rtlCol="false" tIns="0" lIns="0" bIns="0" rIns="0">
            <a:spAutoFit/>
          </a:bodyPr>
          <a:lstStyle/>
          <a:p>
            <a:pPr algn="l">
              <a:lnSpc>
                <a:spcPts val="2686"/>
              </a:lnSpc>
            </a:pPr>
            <a:r>
              <a:rPr lang="en-US" sz="1919">
                <a:solidFill>
                  <a:srgbClr val="000000"/>
                </a:solidFill>
                <a:latin typeface="Niveau Grotesk"/>
                <a:ea typeface="Niveau Grotesk"/>
                <a:cs typeface="Niveau Grotesk"/>
                <a:sym typeface="Niveau Grotesk"/>
              </a:rPr>
              <a:t>Signing on is hassle free</a:t>
            </a:r>
          </a:p>
        </p:txBody>
      </p:sp>
      <p:sp>
        <p:nvSpPr>
          <p:cNvPr name="TextBox 26" id="26"/>
          <p:cNvSpPr txBox="true"/>
          <p:nvPr/>
        </p:nvSpPr>
        <p:spPr>
          <a:xfrm rot="0">
            <a:off x="7918180" y="5835976"/>
            <a:ext cx="3012224" cy="668263"/>
          </a:xfrm>
          <a:prstGeom prst="rect">
            <a:avLst/>
          </a:prstGeom>
        </p:spPr>
        <p:txBody>
          <a:bodyPr anchor="t" rtlCol="false" tIns="0" lIns="0" bIns="0" rIns="0">
            <a:spAutoFit/>
          </a:bodyPr>
          <a:lstStyle/>
          <a:p>
            <a:pPr algn="l">
              <a:lnSpc>
                <a:spcPts val="2686"/>
              </a:lnSpc>
            </a:pPr>
            <a:r>
              <a:rPr lang="en-US" sz="1919">
                <a:solidFill>
                  <a:srgbClr val="000000"/>
                </a:solidFill>
                <a:latin typeface="Niveau Grotesk"/>
                <a:ea typeface="Niveau Grotesk"/>
                <a:cs typeface="Niveau Grotesk"/>
                <a:sym typeface="Niveau Grotesk"/>
              </a:rPr>
              <a:t>O</a:t>
            </a:r>
            <a:r>
              <a:rPr lang="en-US" sz="1919">
                <a:solidFill>
                  <a:srgbClr val="000000"/>
                </a:solidFill>
                <a:latin typeface="Niveau Grotesk"/>
                <a:ea typeface="Niveau Grotesk"/>
                <a:cs typeface="Niveau Grotesk"/>
                <a:sym typeface="Niveau Grotesk"/>
              </a:rPr>
              <a:t>rders follow existing approval workflows</a:t>
            </a:r>
          </a:p>
        </p:txBody>
      </p:sp>
      <p:sp>
        <p:nvSpPr>
          <p:cNvPr name="TextBox 27" id="27"/>
          <p:cNvSpPr txBox="true"/>
          <p:nvPr/>
        </p:nvSpPr>
        <p:spPr>
          <a:xfrm rot="0">
            <a:off x="11388104" y="3705600"/>
            <a:ext cx="3075606" cy="1141037"/>
          </a:xfrm>
          <a:prstGeom prst="rect">
            <a:avLst/>
          </a:prstGeom>
        </p:spPr>
        <p:txBody>
          <a:bodyPr anchor="t" rtlCol="false" tIns="0" lIns="0" bIns="0" rIns="0">
            <a:spAutoFit/>
          </a:bodyPr>
          <a:lstStyle/>
          <a:p>
            <a:pPr algn="l">
              <a:lnSpc>
                <a:spcPts val="3065"/>
              </a:lnSpc>
            </a:pPr>
            <a:r>
              <a:rPr lang="en-US" sz="2189" b="true">
                <a:solidFill>
                  <a:srgbClr val="FFFFFF"/>
                </a:solidFill>
                <a:latin typeface="Open Sans Bold"/>
                <a:ea typeface="Open Sans Bold"/>
                <a:cs typeface="Open Sans Bold"/>
                <a:sym typeface="Open Sans Bold"/>
              </a:rPr>
              <a:t>Pr</a:t>
            </a:r>
            <a:r>
              <a:rPr lang="en-US" sz="2189" b="true">
                <a:solidFill>
                  <a:srgbClr val="FFFFFF"/>
                </a:solidFill>
                <a:latin typeface="Open Sans Bold"/>
                <a:ea typeface="Open Sans Bold"/>
                <a:cs typeface="Open Sans Bold"/>
                <a:sym typeface="Open Sans Bold"/>
              </a:rPr>
              <a:t>ocurement Alignment</a:t>
            </a:r>
          </a:p>
          <a:p>
            <a:pPr algn="l">
              <a:lnSpc>
                <a:spcPts val="3065"/>
              </a:lnSpc>
            </a:pPr>
            <a:r>
              <a:rPr lang="en-US" sz="2189" b="true">
                <a:solidFill>
                  <a:srgbClr val="FFFFFF"/>
                </a:solidFill>
                <a:latin typeface="Open Sans Bold"/>
                <a:ea typeface="Open Sans Bold"/>
                <a:cs typeface="Open Sans Bold"/>
                <a:sym typeface="Open Sans Bold"/>
              </a:rPr>
              <a:t>Practices</a:t>
            </a:r>
          </a:p>
        </p:txBody>
      </p:sp>
      <p:sp>
        <p:nvSpPr>
          <p:cNvPr name="TextBox 28" id="28"/>
          <p:cNvSpPr txBox="true"/>
          <p:nvPr/>
        </p:nvSpPr>
        <p:spPr>
          <a:xfrm rot="0">
            <a:off x="11594375" y="5484578"/>
            <a:ext cx="3012224" cy="668263"/>
          </a:xfrm>
          <a:prstGeom prst="rect">
            <a:avLst/>
          </a:prstGeom>
        </p:spPr>
        <p:txBody>
          <a:bodyPr anchor="t" rtlCol="false" tIns="0" lIns="0" bIns="0" rIns="0">
            <a:spAutoFit/>
          </a:bodyPr>
          <a:lstStyle/>
          <a:p>
            <a:pPr algn="l">
              <a:lnSpc>
                <a:spcPts val="2686"/>
              </a:lnSpc>
            </a:pPr>
            <a:r>
              <a:rPr lang="en-US" sz="1919">
                <a:solidFill>
                  <a:srgbClr val="000000"/>
                </a:solidFill>
                <a:latin typeface="Niveau Grotesk"/>
                <a:ea typeface="Niveau Grotesk"/>
                <a:cs typeface="Niveau Grotesk"/>
                <a:sym typeface="Niveau Grotesk"/>
              </a:rPr>
              <a:t>Prici</a:t>
            </a:r>
            <a:r>
              <a:rPr lang="en-US" sz="1919">
                <a:solidFill>
                  <a:srgbClr val="000000"/>
                </a:solidFill>
                <a:latin typeface="Niveau Grotesk"/>
                <a:ea typeface="Niveau Grotesk"/>
                <a:cs typeface="Niveau Grotesk"/>
                <a:sym typeface="Niveau Grotesk"/>
              </a:rPr>
              <a:t>ng and purchasing stay consistent and compliant</a:t>
            </a:r>
          </a:p>
        </p:txBody>
      </p:sp>
      <p:sp>
        <p:nvSpPr>
          <p:cNvPr name="TextBox 29" id="29"/>
          <p:cNvSpPr txBox="true"/>
          <p:nvPr/>
        </p:nvSpPr>
        <p:spPr>
          <a:xfrm rot="0">
            <a:off x="5763046" y="8654733"/>
            <a:ext cx="12524954" cy="944880"/>
          </a:xfrm>
          <a:prstGeom prst="rect">
            <a:avLst/>
          </a:prstGeom>
        </p:spPr>
        <p:txBody>
          <a:bodyPr anchor="t" rtlCol="false" tIns="0" lIns="0" bIns="0" rIns="0">
            <a:spAutoFit/>
          </a:bodyPr>
          <a:lstStyle/>
          <a:p>
            <a:pPr algn="l">
              <a:lnSpc>
                <a:spcPts val="2520"/>
              </a:lnSpc>
              <a:spcBef>
                <a:spcPct val="0"/>
              </a:spcBef>
            </a:pPr>
            <a:r>
              <a:rPr lang="en-US" sz="1800">
                <a:solidFill>
                  <a:srgbClr val="000000"/>
                </a:solidFill>
                <a:latin typeface="Niveau Grotesk"/>
                <a:ea typeface="Niveau Grotesk"/>
                <a:cs typeface="Niveau Grotesk"/>
                <a:sym typeface="Niveau Grotesk"/>
              </a:rPr>
              <a:t>For organizations with established pr</a:t>
            </a:r>
            <a:r>
              <a:rPr lang="en-US" sz="1800">
                <a:solidFill>
                  <a:srgbClr val="000000"/>
                </a:solidFill>
                <a:latin typeface="Niveau Grotesk"/>
                <a:ea typeface="Niveau Grotesk"/>
                <a:cs typeface="Niveau Grotesk"/>
                <a:sym typeface="Niveau Grotesk"/>
              </a:rPr>
              <a:t>ocurement systems, swag shouldn’t live outside the process—it should live inside it.</a:t>
            </a:r>
          </a:p>
          <a:p>
            <a:pPr algn="l">
              <a:lnSpc>
                <a:spcPts val="2520"/>
              </a:lnSpc>
              <a:spcBef>
                <a:spcPct val="0"/>
              </a:spcBef>
            </a:pPr>
            <a:r>
              <a:rPr lang="en-US" sz="1800">
                <a:solidFill>
                  <a:srgbClr val="000000"/>
                </a:solidFill>
                <a:latin typeface="Niveau Grotesk"/>
                <a:ea typeface="Niveau Grotesk"/>
                <a:cs typeface="Niveau Grotesk"/>
                <a:sym typeface="Niveau Grotesk"/>
              </a:rPr>
              <a:t>With PunchOut integration, your swag store connects directly to your procurement platform.</a:t>
            </a:r>
          </a:p>
          <a:p>
            <a:pPr algn="l">
              <a:lnSpc>
                <a:spcPts val="2520"/>
              </a:lnSpc>
              <a:spcBef>
                <a:spcPct val="0"/>
              </a:spcBef>
            </a:pPr>
          </a:p>
        </p:txBody>
      </p:sp>
      <p:grpSp>
        <p:nvGrpSpPr>
          <p:cNvPr name="Group 30" id="30"/>
          <p:cNvGrpSpPr/>
          <p:nvPr/>
        </p:nvGrpSpPr>
        <p:grpSpPr>
          <a:xfrm rot="5400000">
            <a:off x="15357240" y="1831511"/>
            <a:ext cx="1488205" cy="4008180"/>
            <a:chOff x="0" y="0"/>
            <a:chExt cx="435032" cy="1171671"/>
          </a:xfrm>
        </p:grpSpPr>
        <p:sp>
          <p:nvSpPr>
            <p:cNvPr name="Freeform 31" id="31"/>
            <p:cNvSpPr/>
            <p:nvPr/>
          </p:nvSpPr>
          <p:spPr>
            <a:xfrm flipH="false" flipV="false" rot="0">
              <a:off x="0" y="0"/>
              <a:ext cx="435032" cy="1171671"/>
            </a:xfrm>
            <a:custGeom>
              <a:avLst/>
              <a:gdLst/>
              <a:ahLst/>
              <a:cxnLst/>
              <a:rect r="r" b="b" t="t" l="l"/>
              <a:pathLst>
                <a:path h="1171671" w="435032">
                  <a:moveTo>
                    <a:pt x="0" y="0"/>
                  </a:moveTo>
                  <a:lnTo>
                    <a:pt x="435032" y="0"/>
                  </a:lnTo>
                  <a:lnTo>
                    <a:pt x="435032" y="1171671"/>
                  </a:lnTo>
                  <a:lnTo>
                    <a:pt x="0" y="1171671"/>
                  </a:lnTo>
                  <a:close/>
                </a:path>
              </a:pathLst>
            </a:custGeom>
            <a:solidFill>
              <a:srgbClr val="977CC5"/>
            </a:solidFill>
          </p:spPr>
        </p:sp>
        <p:sp>
          <p:nvSpPr>
            <p:cNvPr name="TextBox 32" id="32"/>
            <p:cNvSpPr txBox="true"/>
            <p:nvPr/>
          </p:nvSpPr>
          <p:spPr>
            <a:xfrm>
              <a:off x="0" y="-85725"/>
              <a:ext cx="435032" cy="1257396"/>
            </a:xfrm>
            <a:prstGeom prst="rect">
              <a:avLst/>
            </a:prstGeom>
          </p:spPr>
          <p:txBody>
            <a:bodyPr anchor="ctr" rtlCol="false" tIns="50800" lIns="50800" bIns="50800" rIns="50800"/>
            <a:lstStyle/>
            <a:p>
              <a:pPr algn="ctr">
                <a:lnSpc>
                  <a:spcPts val="3766"/>
                </a:lnSpc>
              </a:pPr>
            </a:p>
          </p:txBody>
        </p:sp>
      </p:grpSp>
      <p:sp>
        <p:nvSpPr>
          <p:cNvPr name="TextBox 33" id="33"/>
          <p:cNvSpPr txBox="true"/>
          <p:nvPr/>
        </p:nvSpPr>
        <p:spPr>
          <a:xfrm rot="0">
            <a:off x="14591838" y="3540314"/>
            <a:ext cx="3019008" cy="754855"/>
          </a:xfrm>
          <a:prstGeom prst="rect">
            <a:avLst/>
          </a:prstGeom>
        </p:spPr>
        <p:txBody>
          <a:bodyPr anchor="t" rtlCol="false" tIns="0" lIns="0" bIns="0" rIns="0">
            <a:spAutoFit/>
          </a:bodyPr>
          <a:lstStyle/>
          <a:p>
            <a:pPr algn="l">
              <a:lnSpc>
                <a:spcPts val="3065"/>
              </a:lnSpc>
            </a:pPr>
            <a:r>
              <a:rPr lang="en-US" sz="2189" b="true">
                <a:solidFill>
                  <a:srgbClr val="FFFFFF"/>
                </a:solidFill>
                <a:latin typeface="Open Sans Bold"/>
                <a:ea typeface="Open Sans Bold"/>
                <a:cs typeface="Open Sans Bold"/>
                <a:sym typeface="Open Sans Bold"/>
              </a:rPr>
              <a:t>No New Pr</a:t>
            </a:r>
            <a:r>
              <a:rPr lang="en-US" sz="2189" b="true">
                <a:solidFill>
                  <a:srgbClr val="FFFFFF"/>
                </a:solidFill>
                <a:latin typeface="Open Sans Bold"/>
                <a:ea typeface="Open Sans Bold"/>
                <a:cs typeface="Open Sans Bold"/>
                <a:sym typeface="Open Sans Bold"/>
              </a:rPr>
              <a:t>ocess Required</a:t>
            </a:r>
          </a:p>
        </p:txBody>
      </p:sp>
      <p:sp>
        <p:nvSpPr>
          <p:cNvPr name="TextBox 34" id="34"/>
          <p:cNvSpPr txBox="true"/>
          <p:nvPr/>
        </p:nvSpPr>
        <p:spPr>
          <a:xfrm rot="0">
            <a:off x="15093208" y="5174259"/>
            <a:ext cx="3012224" cy="668263"/>
          </a:xfrm>
          <a:prstGeom prst="rect">
            <a:avLst/>
          </a:prstGeom>
        </p:spPr>
        <p:txBody>
          <a:bodyPr anchor="t" rtlCol="false" tIns="0" lIns="0" bIns="0" rIns="0">
            <a:spAutoFit/>
          </a:bodyPr>
          <a:lstStyle/>
          <a:p>
            <a:pPr algn="l">
              <a:lnSpc>
                <a:spcPts val="2686"/>
              </a:lnSpc>
            </a:pPr>
            <a:r>
              <a:rPr lang="en-US" sz="1919">
                <a:solidFill>
                  <a:srgbClr val="000000"/>
                </a:solidFill>
                <a:latin typeface="Niveau Grotesk"/>
                <a:ea typeface="Niveau Grotesk"/>
                <a:cs typeface="Niveau Grotesk"/>
                <a:sym typeface="Niveau Grotesk"/>
              </a:rPr>
              <a:t>No new logins. No new process to learn</a:t>
            </a:r>
          </a:p>
        </p:txBody>
      </p:sp>
      <p:sp>
        <p:nvSpPr>
          <p:cNvPr name="Freeform 35" id="35"/>
          <p:cNvSpPr/>
          <p:nvPr/>
        </p:nvSpPr>
        <p:spPr>
          <a:xfrm flipH="true" flipV="false" rot="-9247649">
            <a:off x="15028328" y="2457293"/>
            <a:ext cx="672579" cy="565807"/>
          </a:xfrm>
          <a:custGeom>
            <a:avLst/>
            <a:gdLst/>
            <a:ahLst/>
            <a:cxnLst/>
            <a:rect r="r" b="b" t="t" l="l"/>
            <a:pathLst>
              <a:path h="565807" w="672579">
                <a:moveTo>
                  <a:pt x="672579" y="0"/>
                </a:moveTo>
                <a:lnTo>
                  <a:pt x="0" y="0"/>
                </a:lnTo>
                <a:lnTo>
                  <a:pt x="0" y="565807"/>
                </a:lnTo>
                <a:lnTo>
                  <a:pt x="672579" y="565807"/>
                </a:lnTo>
                <a:lnTo>
                  <a:pt x="672579"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E9814512EBD84A8470C42401835399" ma:contentTypeVersion="12" ma:contentTypeDescription="Create a new document." ma:contentTypeScope="" ma:versionID="6b19a410e9be8bfce45e543a852a0608">
  <xsd:schema xmlns:xsd="http://www.w3.org/2001/XMLSchema" xmlns:xs="http://www.w3.org/2001/XMLSchema" xmlns:p="http://schemas.microsoft.com/office/2006/metadata/properties" xmlns:ns2="8e2718ae-e966-45da-bd08-ca68e48a1f80" xmlns:ns3="b5eddedb-bd91-45df-a819-0f8d4e0e14af" targetNamespace="http://schemas.microsoft.com/office/2006/metadata/properties" ma:root="true" ma:fieldsID="5d7d820472c3ed0fd649d412858ed9d3" ns2:_="" ns3:_="">
    <xsd:import namespace="8e2718ae-e966-45da-bd08-ca68e48a1f80"/>
    <xsd:import namespace="b5eddedb-bd91-45df-a819-0f8d4e0e14a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2718ae-e966-45da-bd08-ca68e48a1f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3af781f-560e-4483-b41b-1501681715d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5eddedb-bd91-45df-a819-0f8d4e0e14a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22004fe-781e-4e64-8170-2b540ef3405c}" ma:internalName="TaxCatchAll" ma:showField="CatchAllData" ma:web="b5eddedb-bd91-45df-a819-0f8d4e0e14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e2718ae-e966-45da-bd08-ca68e48a1f80">
      <Terms xmlns="http://schemas.microsoft.com/office/infopath/2007/PartnerControls"/>
    </lcf76f155ced4ddcb4097134ff3c332f>
    <TaxCatchAll xmlns="b5eddedb-bd91-45df-a819-0f8d4e0e14af" xsi:nil="true"/>
  </documentManagement>
</p:properties>
</file>

<file path=customXml/itemProps1.xml><?xml version="1.0" encoding="utf-8"?>
<ds:datastoreItem xmlns:ds="http://schemas.openxmlformats.org/officeDocument/2006/customXml" ds:itemID="{F427D557-8274-4728-9F66-5724098A6DC9}"/>
</file>

<file path=customXml/itemProps2.xml><?xml version="1.0" encoding="utf-8"?>
<ds:datastoreItem xmlns:ds="http://schemas.openxmlformats.org/officeDocument/2006/customXml" ds:itemID="{DF5365C3-BC64-455E-8847-E2C08E6432A0}"/>
</file>

<file path=customXml/itemProps3.xml><?xml version="1.0" encoding="utf-8"?>
<ds:datastoreItem xmlns:ds="http://schemas.openxmlformats.org/officeDocument/2006/customXml" ds:itemID="{DB15621D-ED83-47D9-B559-7F0489F4859B}"/>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Swag Stores Presentation</dc:title>
  <cp:revision>1</cp:revision>
  <dcterms:created xsi:type="dcterms:W3CDTF">2006-08-16T00:00:00Z</dcterms:created>
  <dcterms:modified xsi:type="dcterms:W3CDTF">2011-08-01T06:04:30Z</dcterms:modified>
  <dc:identifier>DAHEac2XQB4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0x010100DFE9814512EBD84A8470C42401835399</vt:lpwstr>
  </property>
</Properties>
</file>